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all" i="0" spc="443" strike="noStrike" sz="3700" u="none" kumimoji="0" normalizeH="0">
        <a:ln>
          <a:noFill/>
        </a:ln>
        <a:solidFill>
          <a:srgbClr val="80A9D7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228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all" i="0" spc="443" strike="noStrike" sz="3700" u="none" kumimoji="0" normalizeH="0">
        <a:ln>
          <a:noFill/>
        </a:ln>
        <a:solidFill>
          <a:srgbClr val="80A9D7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457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all" i="0" spc="443" strike="noStrike" sz="3700" u="none" kumimoji="0" normalizeH="0">
        <a:ln>
          <a:noFill/>
        </a:ln>
        <a:solidFill>
          <a:srgbClr val="80A9D7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685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all" i="0" spc="443" strike="noStrike" sz="3700" u="none" kumimoji="0" normalizeH="0">
        <a:ln>
          <a:noFill/>
        </a:ln>
        <a:solidFill>
          <a:srgbClr val="80A9D7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9144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all" i="0" spc="443" strike="noStrike" sz="3700" u="none" kumimoji="0" normalizeH="0">
        <a:ln>
          <a:noFill/>
        </a:ln>
        <a:solidFill>
          <a:srgbClr val="80A9D7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11430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all" i="0" spc="443" strike="noStrike" sz="3700" u="none" kumimoji="0" normalizeH="0">
        <a:ln>
          <a:noFill/>
        </a:ln>
        <a:solidFill>
          <a:srgbClr val="80A9D7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13716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all" i="0" spc="443" strike="noStrike" sz="3700" u="none" kumimoji="0" normalizeH="0">
        <a:ln>
          <a:noFill/>
        </a:ln>
        <a:solidFill>
          <a:srgbClr val="80A9D7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16002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all" i="0" spc="443" strike="noStrike" sz="3700" u="none" kumimoji="0" normalizeH="0">
        <a:ln>
          <a:noFill/>
        </a:ln>
        <a:solidFill>
          <a:srgbClr val="80A9D7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1828800" algn="l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all" i="0" spc="443" strike="noStrike" sz="3700" u="none" kumimoji="0" normalizeH="0">
        <a:ln>
          <a:noFill/>
        </a:ln>
        <a:solidFill>
          <a:srgbClr val="80A9D7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gi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6" name="Shape 13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Main Title &amp; By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Main Title"/>
          <p:cNvSpPr txBox="1"/>
          <p:nvPr>
            <p:ph type="body" sz="quarter" idx="13"/>
          </p:nvPr>
        </p:nvSpPr>
        <p:spPr>
          <a:xfrm>
            <a:off x="932385" y="3100504"/>
            <a:ext cx="22519231" cy="1384301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  <a:defRPr b="1" sz="8400">
                <a:solidFill>
                  <a:srgbClr val="80A9D7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Main Title</a:t>
            </a:r>
          </a:p>
        </p:txBody>
      </p:sp>
      <p:sp>
        <p:nvSpPr>
          <p:cNvPr id="15" name="Subtitle"/>
          <p:cNvSpPr txBox="1"/>
          <p:nvPr>
            <p:ph type="body" sz="quarter" idx="14"/>
          </p:nvPr>
        </p:nvSpPr>
        <p:spPr>
          <a:xfrm>
            <a:off x="1563298" y="4550622"/>
            <a:ext cx="21257404" cy="1231901"/>
          </a:xfrm>
          <a:prstGeom prst="rect">
            <a:avLst/>
          </a:prstGeom>
        </p:spPr>
        <p:txBody>
          <a:bodyPr anchor="b"/>
          <a:lstStyle>
            <a:lvl1pPr marL="0" indent="0" algn="ctr">
              <a:buSzTx/>
              <a:buNone/>
              <a:defRPr sz="7400">
                <a:solidFill>
                  <a:srgbClr val="333333"/>
                </a:solidFill>
              </a:defRPr>
            </a:lvl1pPr>
          </a:lstStyle>
          <a:p>
            <a:pPr/>
            <a:r>
              <a:t>Subtitle</a:t>
            </a:r>
          </a:p>
        </p:txBody>
      </p:sp>
      <p:sp>
        <p:nvSpPr>
          <p:cNvPr id="16" name="Presenter 1…"/>
          <p:cNvSpPr txBox="1"/>
          <p:nvPr>
            <p:ph type="body" sz="quarter" idx="15"/>
          </p:nvPr>
        </p:nvSpPr>
        <p:spPr>
          <a:xfrm>
            <a:off x="1357955" y="6586539"/>
            <a:ext cx="21668091" cy="2235201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cap="all" spc="235" sz="47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Presenter 1</a:t>
            </a:r>
          </a:p>
          <a:p>
            <a:pPr marL="0" indent="0" algn="ctr">
              <a:buSzTx/>
              <a:buNone/>
              <a:defRPr cap="all" spc="235" sz="47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Presenter 2</a:t>
            </a:r>
          </a:p>
          <a:p>
            <a:pPr marL="0" indent="0" algn="ctr">
              <a:buSzTx/>
              <a:buNone/>
              <a:defRPr cap="all" spc="235" sz="47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Presenter 3</a:t>
            </a:r>
          </a:p>
        </p:txBody>
      </p:sp>
      <p:sp>
        <p:nvSpPr>
          <p:cNvPr id="17" name="date as: fULL_Month day_number, year"/>
          <p:cNvSpPr txBox="1"/>
          <p:nvPr>
            <p:ph type="body" sz="quarter" idx="16"/>
          </p:nvPr>
        </p:nvSpPr>
        <p:spPr>
          <a:xfrm>
            <a:off x="1357955" y="9625755"/>
            <a:ext cx="21668091" cy="698501"/>
          </a:xfrm>
          <a:prstGeom prst="rect">
            <a:avLst/>
          </a:prstGeom>
        </p:spPr>
        <p:txBody>
          <a:bodyPr anchor="t"/>
          <a:lstStyle>
            <a:lvl1pPr marL="0" indent="0" algn="ctr">
              <a:buSzTx/>
              <a:buNone/>
              <a:defRPr cap="all" spc="195" sz="39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date as: fULL_Month day_number, year</a:t>
            </a:r>
          </a:p>
        </p:txBody>
      </p:sp>
      <p:pic>
        <p:nvPicPr>
          <p:cNvPr id="18" name="RStudio-icon.png" descr="RStudio-ic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41578" y="355050"/>
            <a:ext cx="1661950" cy="1661950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Slot 2. Title of the Presentation in"/>
          <p:cNvSpPr txBox="1"/>
          <p:nvPr>
            <p:ph type="body" sz="quarter" idx="13"/>
          </p:nvPr>
        </p:nvSpPr>
        <p:spPr>
          <a:xfrm>
            <a:off x="1268021" y="3785248"/>
            <a:ext cx="21847958" cy="13843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8400">
                <a:solidFill>
                  <a:srgbClr val="333333"/>
                </a:solidFill>
              </a:defRPr>
            </a:lvl1pPr>
          </a:lstStyle>
          <a:p>
            <a:pPr/>
            <a:r>
              <a:t>Title Slot 2. Title of the Presentation in</a:t>
            </a:r>
          </a:p>
        </p:txBody>
      </p:sp>
      <p:sp>
        <p:nvSpPr>
          <p:cNvPr id="27" name="Title Slot 4. to Duck Around the Title, and put"/>
          <p:cNvSpPr txBox="1"/>
          <p:nvPr>
            <p:ph type="body" sz="quarter" idx="14"/>
          </p:nvPr>
        </p:nvSpPr>
        <p:spPr>
          <a:xfrm>
            <a:off x="1268021" y="6959383"/>
            <a:ext cx="21847958" cy="13843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8400">
                <a:solidFill>
                  <a:srgbClr val="333333"/>
                </a:solidFill>
              </a:defRPr>
            </a:lvl1pPr>
          </a:lstStyle>
          <a:p>
            <a:pPr/>
            <a:r>
              <a:t>Title Slot 4. to Duck Around the Title, and put</a:t>
            </a:r>
          </a:p>
        </p:txBody>
      </p:sp>
      <p:sp>
        <p:nvSpPr>
          <p:cNvPr id="28" name="Title Slot 5. Key Terms in Helvetica Regular."/>
          <p:cNvSpPr txBox="1"/>
          <p:nvPr>
            <p:ph type="body" sz="quarter" idx="15"/>
          </p:nvPr>
        </p:nvSpPr>
        <p:spPr>
          <a:xfrm>
            <a:off x="1268021" y="8546443"/>
            <a:ext cx="21847957" cy="138431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8400">
                <a:solidFill>
                  <a:srgbClr val="333333"/>
                </a:solidFill>
              </a:defRPr>
            </a:pPr>
            <a:r>
              <a:t>Title Slot 5. Key Terms in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Helvetica Regular</a:t>
            </a:r>
            <a:r>
              <a:t>.</a:t>
            </a:r>
          </a:p>
        </p:txBody>
      </p:sp>
      <p:sp>
        <p:nvSpPr>
          <p:cNvPr id="29" name="Title Slot 6. Use up to 6 of these slots."/>
          <p:cNvSpPr txBox="1"/>
          <p:nvPr>
            <p:ph type="body" sz="quarter" idx="16"/>
          </p:nvPr>
        </p:nvSpPr>
        <p:spPr>
          <a:xfrm>
            <a:off x="1268021" y="10133520"/>
            <a:ext cx="21847958" cy="13843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8400">
                <a:solidFill>
                  <a:srgbClr val="333333"/>
                </a:solidFill>
              </a:defRPr>
            </a:lvl1pPr>
          </a:lstStyle>
          <a:p>
            <a:pPr/>
            <a:r>
              <a:t>Title Slot 6. Use up to 6 of these slots.</a:t>
            </a:r>
          </a:p>
        </p:txBody>
      </p:sp>
      <p:sp>
        <p:nvSpPr>
          <p:cNvPr id="30" name="Title Slot 1. (This paragraph has the Main"/>
          <p:cNvSpPr txBox="1"/>
          <p:nvPr>
            <p:ph type="body" sz="quarter" idx="17"/>
          </p:nvPr>
        </p:nvSpPr>
        <p:spPr>
          <a:xfrm>
            <a:off x="1268021" y="2198180"/>
            <a:ext cx="21847958" cy="13843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8400">
                <a:solidFill>
                  <a:srgbClr val="333333"/>
                </a:solidFill>
              </a:defRPr>
            </a:lvl1pPr>
          </a:lstStyle>
          <a:p>
            <a:pPr/>
            <a:r>
              <a:t>Title Slot 1. (This paragraph has the Main</a:t>
            </a:r>
          </a:p>
        </p:txBody>
      </p:sp>
      <p:sp>
        <p:nvSpPr>
          <p:cNvPr id="31" name="Title Slot 3.              ; Use Spaces"/>
          <p:cNvSpPr txBox="1"/>
          <p:nvPr>
            <p:ph type="body" sz="quarter" idx="18"/>
          </p:nvPr>
        </p:nvSpPr>
        <p:spPr>
          <a:xfrm>
            <a:off x="1268021" y="5372299"/>
            <a:ext cx="22641163" cy="13843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sz="8400">
                <a:solidFill>
                  <a:srgbClr val="333333"/>
                </a:solidFill>
              </a:defRPr>
            </a:lvl1pPr>
          </a:lstStyle>
          <a:p>
            <a:pPr/>
            <a:r>
              <a:t>Title Slot 3.												  ; Use Spaces</a:t>
            </a:r>
          </a:p>
        </p:txBody>
      </p:sp>
      <p:sp>
        <p:nvSpPr>
          <p:cNvPr id="32" name="Bold Blue Lettering"/>
          <p:cNvSpPr txBox="1"/>
          <p:nvPr/>
        </p:nvSpPr>
        <p:spPr>
          <a:xfrm>
            <a:off x="6731075" y="5372316"/>
            <a:ext cx="14509610" cy="138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0" sz="8400"/>
            </a:lvl1pPr>
          </a:lstStyle>
          <a:p>
            <a:pPr/>
            <a:r>
              <a:t>Bold Blue Lettering</a:t>
            </a:r>
          </a:p>
        </p:txBody>
      </p:sp>
      <p:pic>
        <p:nvPicPr>
          <p:cNvPr id="33" name="RStudio-icon.png" descr="RStudio-ic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41578" y="355050"/>
            <a:ext cx="1661950" cy="1661950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lide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Medium Italicized Text…"/>
          <p:cNvSpPr txBox="1"/>
          <p:nvPr>
            <p:ph type="body" sz="quarter" idx="13"/>
          </p:nvPr>
        </p:nvSpPr>
        <p:spPr>
          <a:xfrm>
            <a:off x="1248475" y="2577215"/>
            <a:ext cx="21859232" cy="863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i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Medium Italicized Text…</a:t>
            </a:r>
          </a:p>
        </p:txBody>
      </p:sp>
      <p:sp>
        <p:nvSpPr>
          <p:cNvPr id="42" name="— bullet 1, the text could be either one line or two lines but don’t insert line breaks (and don’t use periods)"/>
          <p:cNvSpPr txBox="1"/>
          <p:nvPr>
            <p:ph type="body" sz="quarter" idx="14"/>
          </p:nvPr>
        </p:nvSpPr>
        <p:spPr>
          <a:xfrm>
            <a:off x="1251182" y="3787064"/>
            <a:ext cx="17014525" cy="1625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— bullet 1, the text could be either one line or two lines but don’t insert line breaks (and don’t use periods)</a:t>
            </a:r>
          </a:p>
        </p:txBody>
      </p:sp>
      <p:sp>
        <p:nvSpPr>
          <p:cNvPr id="43" name="— bullet 2, there could be parts in italics and emboldened text, just don’t change the typeface or the size"/>
          <p:cNvSpPr txBox="1"/>
          <p:nvPr>
            <p:ph type="body" sz="quarter" idx="15"/>
          </p:nvPr>
        </p:nvSpPr>
        <p:spPr>
          <a:xfrm>
            <a:off x="1251182" y="5702060"/>
            <a:ext cx="17014525" cy="162562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— bullet 2, there could be parts in </a:t>
            </a:r>
            <a:r>
              <a:rPr i="1">
                <a:latin typeface="+mj-lt"/>
                <a:ea typeface="+mj-ea"/>
                <a:cs typeface="+mj-cs"/>
                <a:sym typeface="Helvetica"/>
              </a:rPr>
              <a:t>italics</a:t>
            </a:r>
            <a:r>
              <a:t> and </a:t>
            </a:r>
            <a:r>
              <a:rPr b="1">
                <a:latin typeface="+mj-lt"/>
                <a:ea typeface="+mj-ea"/>
                <a:cs typeface="+mj-cs"/>
                <a:sym typeface="Helvetica"/>
              </a:rPr>
              <a:t>emboldened</a:t>
            </a:r>
            <a:r>
              <a:t> </a:t>
            </a:r>
            <a:r>
              <a:rPr b="1">
                <a:latin typeface="+mj-lt"/>
                <a:ea typeface="+mj-ea"/>
                <a:cs typeface="+mj-cs"/>
                <a:sym typeface="Helvetica"/>
              </a:rPr>
              <a:t>text</a:t>
            </a:r>
            <a:r>
              <a:t>, just don’t change the typeface or the size</a:t>
            </a:r>
          </a:p>
        </p:txBody>
      </p:sp>
      <p:sp>
        <p:nvSpPr>
          <p:cNvPr id="44" name="— bullet 3, for any slide with bullets, ensure even spacing"/>
          <p:cNvSpPr txBox="1"/>
          <p:nvPr>
            <p:ph type="body" sz="quarter" idx="16"/>
          </p:nvPr>
        </p:nvSpPr>
        <p:spPr>
          <a:xfrm>
            <a:off x="1251182" y="7617077"/>
            <a:ext cx="17014525" cy="863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— bullet 3, for any slide with bullets, ensure even spacing</a:t>
            </a:r>
          </a:p>
        </p:txBody>
      </p:sp>
      <p:sp>
        <p:nvSpPr>
          <p:cNvPr id="45" name="— bullet 4, but try to mix things up with small images and schematics so as to not make the slide too boring"/>
          <p:cNvSpPr txBox="1"/>
          <p:nvPr>
            <p:ph type="body" sz="quarter" idx="17"/>
          </p:nvPr>
        </p:nvSpPr>
        <p:spPr>
          <a:xfrm>
            <a:off x="1251182" y="8770074"/>
            <a:ext cx="17014525" cy="1625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— bullet 4, but try to mix things up with small images and schematics so as to not make the slide too boring</a:t>
            </a:r>
          </a:p>
        </p:txBody>
      </p:sp>
      <p:sp>
        <p:nvSpPr>
          <p:cNvPr id="46" name="— bullet 5, a space is reserved on the right for pics: use it often (alternatively, place images between bullet points)"/>
          <p:cNvSpPr txBox="1"/>
          <p:nvPr>
            <p:ph type="body" sz="quarter" idx="18"/>
          </p:nvPr>
        </p:nvSpPr>
        <p:spPr>
          <a:xfrm>
            <a:off x="1251182" y="10685091"/>
            <a:ext cx="17014525" cy="16256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— bullet 5, a space is reserved on the right for pics: use it often (alternatively, place images </a:t>
            </a:r>
            <a:r>
              <a:rPr i="1">
                <a:latin typeface="+mj-lt"/>
                <a:ea typeface="+mj-ea"/>
                <a:cs typeface="+mj-cs"/>
                <a:sym typeface="Helvetica"/>
              </a:rPr>
              <a:t>between</a:t>
            </a:r>
            <a:r>
              <a:t> bullet points)</a:t>
            </a:r>
          </a:p>
        </p:txBody>
      </p:sp>
      <p:sp>
        <p:nvSpPr>
          <p:cNvPr id="47" name="SHORT PRESENTATION TITLE"/>
          <p:cNvSpPr txBox="1"/>
          <p:nvPr>
            <p:ph type="body" sz="quarter" idx="19"/>
          </p:nvPr>
        </p:nvSpPr>
        <p:spPr>
          <a:xfrm>
            <a:off x="1225580" y="607054"/>
            <a:ext cx="20999459" cy="6604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b="1" cap="all" spc="443" sz="3700">
                <a:solidFill>
                  <a:srgbClr val="80A9D7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SHORT PRESENTATION TITLE</a:t>
            </a:r>
          </a:p>
        </p:txBody>
      </p:sp>
      <p:sp>
        <p:nvSpPr>
          <p:cNvPr id="48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ck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— bullet 1, the text could be either one line or two lines but don’t insert line breaks (and don’t use periods)"/>
          <p:cNvSpPr txBox="1"/>
          <p:nvPr>
            <p:ph type="body" sz="quarter" idx="13"/>
          </p:nvPr>
        </p:nvSpPr>
        <p:spPr>
          <a:xfrm>
            <a:off x="1251182" y="2771802"/>
            <a:ext cx="17014525" cy="1625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— bullet 1, the text could be either one line or two lines but don’t insert line breaks (and don’t use periods)</a:t>
            </a:r>
          </a:p>
        </p:txBody>
      </p:sp>
      <p:sp>
        <p:nvSpPr>
          <p:cNvPr id="56" name="— bullet 2, there could be parts in italics and emboldened text, just don’t change the typeface or the size"/>
          <p:cNvSpPr txBox="1"/>
          <p:nvPr>
            <p:ph type="body" sz="quarter" idx="14"/>
          </p:nvPr>
        </p:nvSpPr>
        <p:spPr>
          <a:xfrm>
            <a:off x="1251182" y="4648699"/>
            <a:ext cx="17014525" cy="162562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— bullet 2, there could be parts in </a:t>
            </a:r>
            <a:r>
              <a:rPr i="1">
                <a:latin typeface="+mj-lt"/>
                <a:ea typeface="+mj-ea"/>
                <a:cs typeface="+mj-cs"/>
                <a:sym typeface="Helvetica"/>
              </a:rPr>
              <a:t>italics</a:t>
            </a:r>
            <a:r>
              <a:t> and </a:t>
            </a:r>
            <a:r>
              <a:rPr b="1">
                <a:latin typeface="+mj-lt"/>
                <a:ea typeface="+mj-ea"/>
                <a:cs typeface="+mj-cs"/>
                <a:sym typeface="Helvetica"/>
              </a:rPr>
              <a:t>emboldened</a:t>
            </a:r>
            <a:r>
              <a:t> </a:t>
            </a:r>
            <a:r>
              <a:rPr b="1">
                <a:latin typeface="+mj-lt"/>
                <a:ea typeface="+mj-ea"/>
                <a:cs typeface="+mj-cs"/>
                <a:sym typeface="Helvetica"/>
              </a:rPr>
              <a:t>text</a:t>
            </a:r>
            <a:r>
              <a:t>, just don’t change the typeface or the size</a:t>
            </a:r>
          </a:p>
        </p:txBody>
      </p:sp>
      <p:sp>
        <p:nvSpPr>
          <p:cNvPr id="57" name="— bullet 3, for any slide with bullets, ensure even spacing"/>
          <p:cNvSpPr txBox="1"/>
          <p:nvPr>
            <p:ph type="body" sz="quarter" idx="15"/>
          </p:nvPr>
        </p:nvSpPr>
        <p:spPr>
          <a:xfrm>
            <a:off x="1251182" y="7754814"/>
            <a:ext cx="17014525" cy="863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— bullet 3, for any slide with bullets, ensure even spacing</a:t>
            </a:r>
          </a:p>
        </p:txBody>
      </p:sp>
      <p:sp>
        <p:nvSpPr>
          <p:cNvPr id="58" name="— bullet 4, but try to mix things up with small images and schematics so as to not make the slide too boring"/>
          <p:cNvSpPr txBox="1"/>
          <p:nvPr>
            <p:ph type="body" sz="quarter" idx="16"/>
          </p:nvPr>
        </p:nvSpPr>
        <p:spPr>
          <a:xfrm>
            <a:off x="1251182" y="8907811"/>
            <a:ext cx="17014525" cy="1625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— bullet 4, but try to mix things up with small images and schematics so as to not make the slide too boring</a:t>
            </a:r>
          </a:p>
        </p:txBody>
      </p:sp>
      <p:sp>
        <p:nvSpPr>
          <p:cNvPr id="59" name="— bullet 5, a space is reserved on the right for pics: use it often (alternatively, place images between bullet points)"/>
          <p:cNvSpPr txBox="1"/>
          <p:nvPr>
            <p:ph type="body" sz="quarter" idx="17"/>
          </p:nvPr>
        </p:nvSpPr>
        <p:spPr>
          <a:xfrm>
            <a:off x="1251182" y="10822808"/>
            <a:ext cx="17014525" cy="16256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— bullet 5, a space is reserved on the right for pics: use it often (alternatively, place images </a:t>
            </a:r>
            <a:r>
              <a:rPr i="1">
                <a:latin typeface="+mj-lt"/>
                <a:ea typeface="+mj-ea"/>
                <a:cs typeface="+mj-cs"/>
                <a:sym typeface="Helvetica"/>
              </a:rPr>
              <a:t>between</a:t>
            </a:r>
            <a:r>
              <a:t> bullet points)</a:t>
            </a:r>
          </a:p>
        </p:txBody>
      </p:sp>
      <p:sp>
        <p:nvSpPr>
          <p:cNvPr id="60" name="Line"/>
          <p:cNvSpPr/>
          <p:nvPr/>
        </p:nvSpPr>
        <p:spPr>
          <a:xfrm>
            <a:off x="655590" y="1462361"/>
            <a:ext cx="2124238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61" name="HEADING FOR GROUPS OF BULLETS"/>
          <p:cNvSpPr txBox="1"/>
          <p:nvPr>
            <p:ph type="body" sz="quarter" idx="18"/>
          </p:nvPr>
        </p:nvSpPr>
        <p:spPr>
          <a:xfrm>
            <a:off x="1225580" y="1783905"/>
            <a:ext cx="20999459" cy="736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cap="all" spc="210" sz="4200">
                <a:solidFill>
                  <a:srgbClr val="333333"/>
                </a:solidFill>
              </a:defRPr>
            </a:lvl1pPr>
          </a:lstStyle>
          <a:p>
            <a:pPr/>
            <a:r>
              <a:t>HEADING FOR GROUPS OF BULLETS</a:t>
            </a:r>
          </a:p>
        </p:txBody>
      </p:sp>
      <p:sp>
        <p:nvSpPr>
          <p:cNvPr id="62" name="Medium Italicized Text…"/>
          <p:cNvSpPr txBox="1"/>
          <p:nvPr>
            <p:ph type="body" sz="quarter" idx="19"/>
          </p:nvPr>
        </p:nvSpPr>
        <p:spPr>
          <a:xfrm>
            <a:off x="1248475" y="6601817"/>
            <a:ext cx="17019940" cy="863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i="1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Medium Italicized Text…</a:t>
            </a:r>
          </a:p>
        </p:txBody>
      </p:sp>
      <p:grpSp>
        <p:nvGrpSpPr>
          <p:cNvPr id="71" name="Group"/>
          <p:cNvGrpSpPr/>
          <p:nvPr/>
        </p:nvGrpSpPr>
        <p:grpSpPr>
          <a:xfrm>
            <a:off x="19599929" y="4033975"/>
            <a:ext cx="3272605" cy="5648050"/>
            <a:chOff x="0" y="0"/>
            <a:chExt cx="3272604" cy="5648049"/>
          </a:xfrm>
        </p:grpSpPr>
        <p:sp>
          <p:nvSpPr>
            <p:cNvPr id="63" name="Rectangle"/>
            <p:cNvSpPr/>
            <p:nvPr/>
          </p:nvSpPr>
          <p:spPr>
            <a:xfrm>
              <a:off x="0" y="3809333"/>
              <a:ext cx="1313316" cy="1838717"/>
            </a:xfrm>
            <a:prstGeom prst="rect">
              <a:avLst/>
            </a:prstGeom>
            <a:solidFill>
              <a:srgbClr val="ECE5A6"/>
            </a:solidFill>
            <a:ln w="38100" cap="flat">
              <a:solidFill>
                <a:srgbClr val="BB7F52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4" name="Rectangle"/>
            <p:cNvSpPr/>
            <p:nvPr/>
          </p:nvSpPr>
          <p:spPr>
            <a:xfrm>
              <a:off x="1959288" y="3809333"/>
              <a:ext cx="1313317" cy="1838717"/>
            </a:xfrm>
            <a:prstGeom prst="rect">
              <a:avLst/>
            </a:prstGeom>
            <a:solidFill>
              <a:srgbClr val="EAEAEA"/>
            </a:solidFill>
            <a:ln w="38100" cap="flat">
              <a:solidFill>
                <a:srgbClr val="D72E24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5" name="Square"/>
            <p:cNvSpPr/>
            <p:nvPr/>
          </p:nvSpPr>
          <p:spPr>
            <a:xfrm>
              <a:off x="716943" y="0"/>
              <a:ext cx="1838717" cy="1838717"/>
            </a:xfrm>
            <a:prstGeom prst="rect">
              <a:avLst/>
            </a:prstGeom>
            <a:solidFill>
              <a:srgbClr val="8697CB"/>
            </a:solidFill>
            <a:ln w="38100" cap="flat">
              <a:solidFill>
                <a:srgbClr val="25456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6" name="Line"/>
            <p:cNvSpPr/>
            <p:nvPr/>
          </p:nvSpPr>
          <p:spPr>
            <a:xfrm>
              <a:off x="654288" y="1818576"/>
              <a:ext cx="980761" cy="2051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cubicBezTo>
                    <a:pt x="21600" y="2797"/>
                    <a:pt x="20055" y="5225"/>
                    <a:pt x="16174" y="7359"/>
                  </a:cubicBezTo>
                  <a:cubicBezTo>
                    <a:pt x="12410" y="9428"/>
                    <a:pt x="6684" y="10795"/>
                    <a:pt x="3355" y="13157"/>
                  </a:cubicBezTo>
                  <a:cubicBezTo>
                    <a:pt x="166" y="15418"/>
                    <a:pt x="0" y="18279"/>
                    <a:pt x="0" y="21600"/>
                  </a:cubicBezTo>
                </a:path>
              </a:pathLst>
            </a:custGeom>
            <a:noFill/>
            <a:ln w="38100" cap="flat">
              <a:solidFill>
                <a:srgbClr val="333333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7" name="Line"/>
            <p:cNvSpPr/>
            <p:nvPr/>
          </p:nvSpPr>
          <p:spPr>
            <a:xfrm>
              <a:off x="1641519" y="1822675"/>
              <a:ext cx="975049" cy="20510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0" y="2797"/>
                    <a:pt x="1545" y="5225"/>
                    <a:pt x="5426" y="7359"/>
                  </a:cubicBezTo>
                  <a:cubicBezTo>
                    <a:pt x="9190" y="9428"/>
                    <a:pt x="14916" y="10795"/>
                    <a:pt x="18245" y="13157"/>
                  </a:cubicBezTo>
                  <a:cubicBezTo>
                    <a:pt x="21434" y="15418"/>
                    <a:pt x="21600" y="18279"/>
                    <a:pt x="21600" y="21600"/>
                  </a:cubicBezTo>
                </a:path>
              </a:pathLst>
            </a:custGeom>
            <a:noFill/>
            <a:ln w="38100" cap="flat">
              <a:solidFill>
                <a:srgbClr val="333333"/>
              </a:solidFill>
              <a:prstDash val="solid"/>
              <a:miter lim="400000"/>
              <a:tail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8" name="Box…"/>
            <p:cNvSpPr txBox="1"/>
            <p:nvPr/>
          </p:nvSpPr>
          <p:spPr>
            <a:xfrm>
              <a:off x="205615" y="4231486"/>
              <a:ext cx="902085" cy="9944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b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3100">
                  <a:solidFill>
                    <a:srgbClr val="53585F"/>
                  </a:solidFill>
                </a:defRPr>
              </a:pPr>
              <a:r>
                <a:t>Box</a:t>
              </a:r>
            </a:p>
            <a:p>
              <a:pPr algn="ctr">
                <a:lnSpc>
                  <a:spcPct val="90000"/>
                </a:lnSpc>
                <a:defRPr b="0" cap="none" spc="0" sz="3100">
                  <a:solidFill>
                    <a:srgbClr val="53585F"/>
                  </a:solidFill>
                </a:defRPr>
              </a:pPr>
              <a:r>
                <a:t>Text</a:t>
              </a:r>
            </a:p>
          </p:txBody>
        </p:sp>
        <p:sp>
          <p:nvSpPr>
            <p:cNvPr id="69" name="Box…"/>
            <p:cNvSpPr txBox="1"/>
            <p:nvPr/>
          </p:nvSpPr>
          <p:spPr>
            <a:xfrm>
              <a:off x="2164903" y="4231486"/>
              <a:ext cx="902086" cy="9944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b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3100">
                  <a:solidFill>
                    <a:srgbClr val="53585F"/>
                  </a:solidFill>
                </a:defRPr>
              </a:pPr>
              <a:r>
                <a:t>Box</a:t>
              </a:r>
            </a:p>
            <a:p>
              <a:pPr algn="ctr">
                <a:lnSpc>
                  <a:spcPct val="90000"/>
                </a:lnSpc>
                <a:defRPr b="0" cap="none" spc="0" sz="3100">
                  <a:solidFill>
                    <a:srgbClr val="53585F"/>
                  </a:solidFill>
                </a:defRPr>
              </a:pPr>
              <a:r>
                <a:t>Text</a:t>
              </a:r>
            </a:p>
          </p:txBody>
        </p:sp>
        <p:sp>
          <p:nvSpPr>
            <p:cNvPr id="70" name="Box…"/>
            <p:cNvSpPr txBox="1"/>
            <p:nvPr/>
          </p:nvSpPr>
          <p:spPr>
            <a:xfrm>
              <a:off x="1185259" y="422153"/>
              <a:ext cx="902085" cy="9944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b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3100">
                  <a:solidFill>
                    <a:srgbClr val="FFFFFF"/>
                  </a:solidFill>
                </a:defRPr>
              </a:pPr>
              <a:r>
                <a:t>Box</a:t>
              </a:r>
            </a:p>
            <a:p>
              <a:pPr algn="ctr">
                <a:lnSpc>
                  <a:spcPct val="90000"/>
                </a:lnSpc>
                <a:defRPr b="0" cap="none" spc="0" sz="3100">
                  <a:solidFill>
                    <a:srgbClr val="FFFFFF"/>
                  </a:solidFill>
                </a:defRPr>
              </a:pPr>
              <a:r>
                <a:t>Text</a:t>
              </a:r>
            </a:p>
          </p:txBody>
        </p:sp>
      </p:grpSp>
      <p:sp>
        <p:nvSpPr>
          <p:cNvPr id="72" name="SHORT PRESENTATION TITLE"/>
          <p:cNvSpPr txBox="1"/>
          <p:nvPr>
            <p:ph type="body" sz="quarter" idx="20"/>
          </p:nvPr>
        </p:nvSpPr>
        <p:spPr>
          <a:xfrm>
            <a:off x="1225580" y="607054"/>
            <a:ext cx="20999459" cy="6604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b="1" cap="all" spc="443" sz="3700">
                <a:solidFill>
                  <a:srgbClr val="80A9D7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SHORT PRESENTATION TITLE</a:t>
            </a:r>
          </a:p>
        </p:txBody>
      </p:sp>
      <p:sp>
        <p:nvSpPr>
          <p:cNvPr id="73" name="Line"/>
          <p:cNvSpPr/>
          <p:nvPr/>
        </p:nvSpPr>
        <p:spPr>
          <a:xfrm>
            <a:off x="660400" y="12977559"/>
            <a:ext cx="2306320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pic>
        <p:nvPicPr>
          <p:cNvPr id="74" name="RStudio-icon.png" descr="RStudio-ic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41578" y="355050"/>
            <a:ext cx="1661950" cy="1661950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hothead_image.png"/>
          <p:cNvSpPr/>
          <p:nvPr>
            <p:ph type="pic" sz="half" idx="13"/>
          </p:nvPr>
        </p:nvSpPr>
        <p:spPr>
          <a:xfrm>
            <a:off x="13450667" y="2770461"/>
            <a:ext cx="10014345" cy="96805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– this is a small bullet and it’s great for detail text spanning multiple lines (we probably shouldn’t use more than 3 lines if possible)"/>
          <p:cNvSpPr txBox="1"/>
          <p:nvPr/>
        </p:nvSpPr>
        <p:spPr>
          <a:xfrm>
            <a:off x="1185887" y="3923412"/>
            <a:ext cx="11805035" cy="170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35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– this is a small bullet and it’s great for detail text spanning multiple lines (we probably shouldn’t use more than 3 lines if possible)</a:t>
            </a:r>
          </a:p>
        </p:txBody>
      </p:sp>
      <p:sp>
        <p:nvSpPr>
          <p:cNvPr id="84" name="Small HEADING FOR small BULLEt text"/>
          <p:cNvSpPr txBox="1"/>
          <p:nvPr/>
        </p:nvSpPr>
        <p:spPr>
          <a:xfrm>
            <a:off x="1225580" y="3006977"/>
            <a:ext cx="2099945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spc="180" sz="3600">
                <a:solidFill>
                  <a:srgbClr val="333333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Small HEADING FOR small BULLEt text</a:t>
            </a:r>
          </a:p>
        </p:txBody>
      </p:sp>
      <p:sp>
        <p:nvSpPr>
          <p:cNvPr id="85" name="Line"/>
          <p:cNvSpPr/>
          <p:nvPr/>
        </p:nvSpPr>
        <p:spPr>
          <a:xfrm>
            <a:off x="660400" y="12977559"/>
            <a:ext cx="2306320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86" name="– you can use bold text to emphasize key terms"/>
          <p:cNvSpPr txBox="1"/>
          <p:nvPr/>
        </p:nvSpPr>
        <p:spPr>
          <a:xfrm>
            <a:off x="1185887" y="5893946"/>
            <a:ext cx="11805035" cy="6350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defRPr b="0" cap="none" spc="0" sz="35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pPr>
            <a:r>
              <a:t>– you can use </a:t>
            </a:r>
            <a:r>
              <a:rPr b="1">
                <a:latin typeface="+mj-lt"/>
                <a:ea typeface="+mj-ea"/>
                <a:cs typeface="+mj-cs"/>
                <a:sym typeface="Helvetica"/>
              </a:rPr>
              <a:t>bold text</a:t>
            </a:r>
            <a:r>
              <a:t> to emphasize key terms</a:t>
            </a:r>
          </a:p>
        </p:txBody>
      </p:sp>
      <p:sp>
        <p:nvSpPr>
          <p:cNvPr id="87" name="– remember to vertically distribute these bullets evenly"/>
          <p:cNvSpPr txBox="1"/>
          <p:nvPr/>
        </p:nvSpPr>
        <p:spPr>
          <a:xfrm>
            <a:off x="1185887" y="6797690"/>
            <a:ext cx="11805035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35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– remember to vertically distribute these bullets evenly</a:t>
            </a:r>
          </a:p>
        </p:txBody>
      </p:sp>
      <p:sp>
        <p:nvSpPr>
          <p:cNvPr id="88" name="– use as many bullets as is necessary but not more"/>
          <p:cNvSpPr txBox="1"/>
          <p:nvPr/>
        </p:nvSpPr>
        <p:spPr>
          <a:xfrm>
            <a:off x="1185887" y="7701427"/>
            <a:ext cx="11805035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defRPr b="0" cap="none" spc="0" sz="35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pPr>
            <a:r>
              <a:t>– use as many bullets as is necessary </a:t>
            </a:r>
            <a:r>
              <a:rPr i="1">
                <a:latin typeface="+mj-lt"/>
                <a:ea typeface="+mj-ea"/>
                <a:cs typeface="+mj-cs"/>
                <a:sym typeface="Helvetica"/>
              </a:rPr>
              <a:t>but not more</a:t>
            </a:r>
          </a:p>
        </p:txBody>
      </p:sp>
      <p:sp>
        <p:nvSpPr>
          <p:cNvPr id="89" name="Slide Title Slide Description"/>
          <p:cNvSpPr txBox="1"/>
          <p:nvPr/>
        </p:nvSpPr>
        <p:spPr>
          <a:xfrm>
            <a:off x="1203379" y="1238961"/>
            <a:ext cx="20999458" cy="8636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defRPr cap="none" spc="0" sz="5000">
                <a:solidFill>
                  <a:srgbClr val="53585F"/>
                </a:solidFill>
              </a:defRPr>
            </a:pPr>
            <a:r>
              <a:t>Slide Title</a:t>
            </a:r>
            <a:r>
              <a:rPr b="0">
                <a:latin typeface="+mn-lt"/>
                <a:ea typeface="+mn-ea"/>
                <a:cs typeface="+mn-cs"/>
                <a:sym typeface="Helvetica Light"/>
              </a:rPr>
              <a:t> Slide Description</a:t>
            </a:r>
          </a:p>
        </p:txBody>
      </p:sp>
      <p:sp>
        <p:nvSpPr>
          <p:cNvPr id="90" name="Line"/>
          <p:cNvSpPr/>
          <p:nvPr/>
        </p:nvSpPr>
        <p:spPr>
          <a:xfrm>
            <a:off x="655590" y="2243896"/>
            <a:ext cx="2307282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91" name="SHORT PRESENTATION TITLE"/>
          <p:cNvSpPr txBox="1"/>
          <p:nvPr/>
        </p:nvSpPr>
        <p:spPr>
          <a:xfrm>
            <a:off x="1225580" y="607054"/>
            <a:ext cx="20999459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SHORT PRESENTATION TITLE</a:t>
            </a:r>
          </a:p>
        </p:txBody>
      </p:sp>
      <p:pic>
        <p:nvPicPr>
          <p:cNvPr id="92" name="RStudio-icon.png" descr="RStudio-ic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41578" y="355050"/>
            <a:ext cx="1661950" cy="1661950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hothead_image.png"/>
          <p:cNvSpPr/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1" name="PHOTO CAPTION"/>
          <p:cNvSpPr txBox="1"/>
          <p:nvPr/>
        </p:nvSpPr>
        <p:spPr>
          <a:xfrm>
            <a:off x="1146156" y="2396006"/>
            <a:ext cx="11667425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spc="235" sz="4700">
                <a:solidFill>
                  <a:srgbClr val="333333"/>
                </a:solidFill>
              </a:defRPr>
            </a:lvl1pPr>
          </a:lstStyle>
          <a:p>
            <a:pPr/>
            <a:r>
              <a:t>PHOTO CAPTION</a:t>
            </a:r>
          </a:p>
        </p:txBody>
      </p:sp>
      <p:sp>
        <p:nvSpPr>
          <p:cNvPr id="102" name="Photo description text in paragraph form. This can span multiple lines. Use as many lines as is necessary to achieve the desired effect."/>
          <p:cNvSpPr txBox="1"/>
          <p:nvPr/>
        </p:nvSpPr>
        <p:spPr>
          <a:xfrm>
            <a:off x="1152361" y="4060563"/>
            <a:ext cx="10577510" cy="264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200">
                <a:solidFill>
                  <a:srgbClr val="333333"/>
                </a:solidFill>
              </a:defRPr>
            </a:lvl1pPr>
          </a:lstStyle>
          <a:p>
            <a:pPr/>
            <a:r>
              <a:t>Photo description text in paragraph form. This can span multiple lines. Use as many lines as is necessary to achieve the desired effect.</a:t>
            </a:r>
          </a:p>
        </p:txBody>
      </p:sp>
      <p:sp>
        <p:nvSpPr>
          <p:cNvPr id="103" name="Attribution Text."/>
          <p:cNvSpPr txBox="1"/>
          <p:nvPr/>
        </p:nvSpPr>
        <p:spPr>
          <a:xfrm>
            <a:off x="1149186" y="11823844"/>
            <a:ext cx="3440380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spc="0" sz="3800">
                <a:solidFill>
                  <a:srgbClr val="000000"/>
                </a:solidFill>
              </a:defRPr>
            </a:lvl1pPr>
          </a:lstStyle>
          <a:p>
            <a:pPr/>
            <a:r>
              <a:t>Attribution Text.</a:t>
            </a:r>
          </a:p>
        </p:txBody>
      </p:sp>
      <p:sp>
        <p:nvSpPr>
          <p:cNvPr id="10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hothead_image.png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2" name="PHOTO CAPTION"/>
          <p:cNvSpPr txBox="1"/>
          <p:nvPr/>
        </p:nvSpPr>
        <p:spPr>
          <a:xfrm>
            <a:off x="1357955" y="9623638"/>
            <a:ext cx="21668091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spc="235" sz="4700">
                <a:solidFill>
                  <a:srgbClr val="333333"/>
                </a:solidFill>
              </a:defRPr>
            </a:lvl1pPr>
          </a:lstStyle>
          <a:p>
            <a:pPr/>
            <a:r>
              <a:t>PHOTO CAPTION</a:t>
            </a:r>
          </a:p>
        </p:txBody>
      </p:sp>
      <p:sp>
        <p:nvSpPr>
          <p:cNvPr id="113" name="Photo description text in paragraph form. This…"/>
          <p:cNvSpPr txBox="1"/>
          <p:nvPr/>
        </p:nvSpPr>
        <p:spPr>
          <a:xfrm>
            <a:off x="5891359" y="10573177"/>
            <a:ext cx="12601284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defRPr b="0" cap="none" spc="0" sz="4200">
                <a:solidFill>
                  <a:srgbClr val="333333"/>
                </a:solidFill>
              </a:defRPr>
            </a:pPr>
            <a:r>
              <a:t>Photo description text in paragraph form. This</a:t>
            </a:r>
          </a:p>
          <a:p>
            <a:pPr algn="ctr">
              <a:defRPr b="0" cap="none" spc="0" sz="4200">
                <a:solidFill>
                  <a:srgbClr val="333333"/>
                </a:solidFill>
              </a:defRPr>
            </a:pPr>
            <a:r>
              <a:t>can span multiple lines. Use as many as is necessary to achieve the desired effect.</a:t>
            </a:r>
          </a:p>
        </p:txBody>
      </p:sp>
      <p:sp>
        <p:nvSpPr>
          <p:cNvPr id="114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hothead_image.png"/>
          <p:cNvSpPr/>
          <p:nvPr>
            <p:ph type="pic" idx="13"/>
          </p:nvPr>
        </p:nvSpPr>
        <p:spPr>
          <a:xfrm>
            <a:off x="-61849" y="-7913"/>
            <a:ext cx="24507660" cy="1373177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2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655590" y="1569950"/>
            <a:ext cx="2307282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" name="Line"/>
          <p:cNvSpPr/>
          <p:nvPr/>
        </p:nvSpPr>
        <p:spPr>
          <a:xfrm>
            <a:off x="660400" y="12977559"/>
            <a:ext cx="2306320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pic>
        <p:nvPicPr>
          <p:cNvPr id="4" name="RStudio-icon.png" descr="RStudio-ic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601859" y="419297"/>
            <a:ext cx="1035915" cy="1035915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itle Text"/>
          <p:cNvSpPr/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/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>
              <a:defRPr b="0" cap="none" spc="0" sz="24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443" strike="noStrike" sz="3700" u="none">
          <a:ln>
            <a:noFill/>
          </a:ln>
          <a:solidFill>
            <a:srgbClr val="80A9D7"/>
          </a:solidFill>
          <a:uFillTx/>
          <a:latin typeface="+mj-lt"/>
          <a:ea typeface="+mj-ea"/>
          <a:cs typeface="+mj-cs"/>
          <a:sym typeface="Helvetica"/>
        </a:defRPr>
      </a:lvl1pPr>
      <a:lvl2pPr marL="0" marR="0" indent="228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443" strike="noStrike" sz="3700" u="none">
          <a:ln>
            <a:noFill/>
          </a:ln>
          <a:solidFill>
            <a:srgbClr val="80A9D7"/>
          </a:solidFill>
          <a:uFillTx/>
          <a:latin typeface="+mj-lt"/>
          <a:ea typeface="+mj-ea"/>
          <a:cs typeface="+mj-cs"/>
          <a:sym typeface="Helvetica"/>
        </a:defRPr>
      </a:lvl2pPr>
      <a:lvl3pPr marL="0" marR="0" indent="457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443" strike="noStrike" sz="3700" u="none">
          <a:ln>
            <a:noFill/>
          </a:ln>
          <a:solidFill>
            <a:srgbClr val="80A9D7"/>
          </a:solidFill>
          <a:uFillTx/>
          <a:latin typeface="+mj-lt"/>
          <a:ea typeface="+mj-ea"/>
          <a:cs typeface="+mj-cs"/>
          <a:sym typeface="Helvetica"/>
        </a:defRPr>
      </a:lvl3pPr>
      <a:lvl4pPr marL="0" marR="0" indent="685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443" strike="noStrike" sz="3700" u="none">
          <a:ln>
            <a:noFill/>
          </a:ln>
          <a:solidFill>
            <a:srgbClr val="80A9D7"/>
          </a:solidFill>
          <a:uFillTx/>
          <a:latin typeface="+mj-lt"/>
          <a:ea typeface="+mj-ea"/>
          <a:cs typeface="+mj-cs"/>
          <a:sym typeface="Helvetica"/>
        </a:defRPr>
      </a:lvl4pPr>
      <a:lvl5pPr marL="0" marR="0" indent="9144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443" strike="noStrike" sz="3700" u="none">
          <a:ln>
            <a:noFill/>
          </a:ln>
          <a:solidFill>
            <a:srgbClr val="80A9D7"/>
          </a:solidFill>
          <a:uFillTx/>
          <a:latin typeface="+mj-lt"/>
          <a:ea typeface="+mj-ea"/>
          <a:cs typeface="+mj-cs"/>
          <a:sym typeface="Helvetica"/>
        </a:defRPr>
      </a:lvl5pPr>
      <a:lvl6pPr marL="0" marR="0" indent="11430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443" strike="noStrike" sz="3700" u="none">
          <a:ln>
            <a:noFill/>
          </a:ln>
          <a:solidFill>
            <a:srgbClr val="80A9D7"/>
          </a:solidFill>
          <a:uFillTx/>
          <a:latin typeface="+mj-lt"/>
          <a:ea typeface="+mj-ea"/>
          <a:cs typeface="+mj-cs"/>
          <a:sym typeface="Helvetica"/>
        </a:defRPr>
      </a:lvl6pPr>
      <a:lvl7pPr marL="0" marR="0" indent="13716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443" strike="noStrike" sz="3700" u="none">
          <a:ln>
            <a:noFill/>
          </a:ln>
          <a:solidFill>
            <a:srgbClr val="80A9D7"/>
          </a:solidFill>
          <a:uFillTx/>
          <a:latin typeface="+mj-lt"/>
          <a:ea typeface="+mj-ea"/>
          <a:cs typeface="+mj-cs"/>
          <a:sym typeface="Helvetica"/>
        </a:defRPr>
      </a:lvl7pPr>
      <a:lvl8pPr marL="0" marR="0" indent="16002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443" strike="noStrike" sz="3700" u="none">
          <a:ln>
            <a:noFill/>
          </a:ln>
          <a:solidFill>
            <a:srgbClr val="80A9D7"/>
          </a:solidFill>
          <a:uFillTx/>
          <a:latin typeface="+mj-lt"/>
          <a:ea typeface="+mj-ea"/>
          <a:cs typeface="+mj-cs"/>
          <a:sym typeface="Helvetica"/>
        </a:defRPr>
      </a:lvl8pPr>
      <a:lvl9pPr marL="0" marR="0" indent="182880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443" strike="noStrike" sz="3700" u="none">
          <a:ln>
            <a:noFill/>
          </a:ln>
          <a:solidFill>
            <a:srgbClr val="80A9D7"/>
          </a:solidFill>
          <a:uFillTx/>
          <a:latin typeface="+mj-lt"/>
          <a:ea typeface="+mj-ea"/>
          <a:cs typeface="+mj-cs"/>
          <a:sym typeface="Helvetica"/>
        </a:defRPr>
      </a:lvl9pPr>
    </p:titleStyle>
    <p:bodyStyle>
      <a:lvl1pPr marL="610576" marR="0" indent="-61057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53585F"/>
          </a:solidFill>
          <a:uFillTx/>
          <a:latin typeface="+mn-lt"/>
          <a:ea typeface="+mn-ea"/>
          <a:cs typeface="+mn-cs"/>
          <a:sym typeface="Helvetica Light"/>
        </a:defRPr>
      </a:lvl1pPr>
      <a:lvl2pPr marL="1245576" marR="0" indent="-61057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53585F"/>
          </a:solidFill>
          <a:uFillTx/>
          <a:latin typeface="+mn-lt"/>
          <a:ea typeface="+mn-ea"/>
          <a:cs typeface="+mn-cs"/>
          <a:sym typeface="Helvetica Light"/>
        </a:defRPr>
      </a:lvl2pPr>
      <a:lvl3pPr marL="1880576" marR="0" indent="-61057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53585F"/>
          </a:solidFill>
          <a:uFillTx/>
          <a:latin typeface="+mn-lt"/>
          <a:ea typeface="+mn-ea"/>
          <a:cs typeface="+mn-cs"/>
          <a:sym typeface="Helvetica Light"/>
        </a:defRPr>
      </a:lvl3pPr>
      <a:lvl4pPr marL="2515576" marR="0" indent="-61057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53585F"/>
          </a:solidFill>
          <a:uFillTx/>
          <a:latin typeface="+mn-lt"/>
          <a:ea typeface="+mn-ea"/>
          <a:cs typeface="+mn-cs"/>
          <a:sym typeface="Helvetica Light"/>
        </a:defRPr>
      </a:lvl4pPr>
      <a:lvl5pPr marL="3150576" marR="0" indent="-610576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53585F"/>
          </a:solidFill>
          <a:uFillTx/>
          <a:latin typeface="+mn-lt"/>
          <a:ea typeface="+mn-ea"/>
          <a:cs typeface="+mn-cs"/>
          <a:sym typeface="Helvetica Light"/>
        </a:defRPr>
      </a:lvl5pPr>
      <a:lvl6pPr marL="3785577" marR="0" indent="-610577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53585F"/>
          </a:solidFill>
          <a:uFillTx/>
          <a:latin typeface="+mn-lt"/>
          <a:ea typeface="+mn-ea"/>
          <a:cs typeface="+mn-cs"/>
          <a:sym typeface="Helvetica Light"/>
        </a:defRPr>
      </a:lvl6pPr>
      <a:lvl7pPr marL="4420577" marR="0" indent="-610577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53585F"/>
          </a:solidFill>
          <a:uFillTx/>
          <a:latin typeface="+mn-lt"/>
          <a:ea typeface="+mn-ea"/>
          <a:cs typeface="+mn-cs"/>
          <a:sym typeface="Helvetica Light"/>
        </a:defRPr>
      </a:lvl7pPr>
      <a:lvl8pPr marL="5055577" marR="0" indent="-610577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53585F"/>
          </a:solidFill>
          <a:uFillTx/>
          <a:latin typeface="+mn-lt"/>
          <a:ea typeface="+mn-ea"/>
          <a:cs typeface="+mn-cs"/>
          <a:sym typeface="Helvetica Light"/>
        </a:defRPr>
      </a:lvl8pPr>
      <a:lvl9pPr marL="5690577" marR="0" indent="-610577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000" u="none">
          <a:ln>
            <a:noFill/>
          </a:ln>
          <a:solidFill>
            <a:srgbClr val="53585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hyperlink" Target="mailto:rich@rstudio.com" TargetMode="External"/><Relationship Id="rId5" Type="http://schemas.openxmlformats.org/officeDocument/2006/relationships/image" Target="../media/image6.png"/><Relationship Id="rId6" Type="http://schemas.openxmlformats.org/officeDocument/2006/relationships/hyperlink" Target="https://twitter.com/riannone" TargetMode="External"/><Relationship Id="rId7" Type="http://schemas.openxmlformats.org/officeDocument/2006/relationships/image" Target="../media/image7.png"/><Relationship Id="rId8" Type="http://schemas.openxmlformats.org/officeDocument/2006/relationships/hyperlink" Target="https://www.github.com/rich-iannone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9.png"/><Relationship Id="rId7" Type="http://schemas.openxmlformats.org/officeDocument/2006/relationships/image" Target="../media/image17.png"/><Relationship Id="rId8" Type="http://schemas.openxmlformats.org/officeDocument/2006/relationships/image" Target="../media/image7.png"/><Relationship Id="rId9" Type="http://schemas.openxmlformats.org/officeDocument/2006/relationships/image" Target="../media/image20.png"/><Relationship Id="rId10" Type="http://schemas.openxmlformats.org/officeDocument/2006/relationships/image" Target="../media/image21.png"/><Relationship Id="rId11" Type="http://schemas.openxmlformats.org/officeDocument/2006/relationships/image" Target="../media/image22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9.png"/><Relationship Id="rId7" Type="http://schemas.openxmlformats.org/officeDocument/2006/relationships/image" Target="../media/image17.png"/><Relationship Id="rId8" Type="http://schemas.openxmlformats.org/officeDocument/2006/relationships/image" Target="../media/image7.png"/><Relationship Id="rId9" Type="http://schemas.openxmlformats.org/officeDocument/2006/relationships/image" Target="../media/image20.png"/><Relationship Id="rId10" Type="http://schemas.openxmlformats.org/officeDocument/2006/relationships/image" Target="../media/image21.png"/><Relationship Id="rId11" Type="http://schemas.openxmlformats.org/officeDocument/2006/relationships/image" Target="../media/image22.png"/><Relationship Id="rId12" Type="http://schemas.openxmlformats.org/officeDocument/2006/relationships/image" Target="../media/image4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7.png"/><Relationship Id="rId4" Type="http://schemas.openxmlformats.org/officeDocument/2006/relationships/hyperlink" Target="https://github.com/rstudio/gt" TargetMode="External"/><Relationship Id="rId5" Type="http://schemas.openxmlformats.org/officeDocument/2006/relationships/hyperlink" Target="https://github.com/rich-iannone/presentations" TargetMode="External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9" Type="http://schemas.openxmlformats.org/officeDocument/2006/relationships/video" Target="../media/media1.mp4"/><Relationship Id="rId10" Type="http://schemas.microsoft.com/office/2007/relationships/media" Target="../media/media1.mp4"/><Relationship Id="rId11" Type="http://schemas.openxmlformats.org/officeDocument/2006/relationships/image" Target="../media/image2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Introducing the gt Package"/>
          <p:cNvSpPr txBox="1"/>
          <p:nvPr>
            <p:ph type="body" idx="13"/>
          </p:nvPr>
        </p:nvSpPr>
        <p:spPr>
          <a:xfrm>
            <a:off x="1257649" y="4261705"/>
            <a:ext cx="14298197" cy="1384301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b="0">
                <a:solidFill>
                  <a:srgbClr val="53585F"/>
                </a:solidFill>
              </a:defRPr>
            </a:lvl1pPr>
          </a:lstStyle>
          <a:p>
            <a:pPr/>
            <a:r>
              <a:t>Introducing the gt Package</a:t>
            </a:r>
          </a:p>
        </p:txBody>
      </p:sp>
      <p:sp>
        <p:nvSpPr>
          <p:cNvPr id="139" name="Rich Iannone"/>
          <p:cNvSpPr txBox="1"/>
          <p:nvPr>
            <p:ph type="body" idx="15"/>
          </p:nvPr>
        </p:nvSpPr>
        <p:spPr>
          <a:xfrm>
            <a:off x="1357955" y="6944818"/>
            <a:ext cx="8381628" cy="812801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cap="all" spc="235" sz="47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Rich Iannone</a:t>
            </a:r>
          </a:p>
        </p:txBody>
      </p:sp>
      <p:pic>
        <p:nvPicPr>
          <p:cNvPr id="140" name="gt_hex_logo.png" descr="gt_hex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21307" y="979653"/>
            <a:ext cx="6891736" cy="79484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envelope.png" descr="envelop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8111" y="11175658"/>
            <a:ext cx="1016001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rich@rstudio.com"/>
          <p:cNvSpPr txBox="1"/>
          <p:nvPr/>
        </p:nvSpPr>
        <p:spPr>
          <a:xfrm>
            <a:off x="2601990" y="11277258"/>
            <a:ext cx="594435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235" sz="4700">
                <a:solidFill>
                  <a:srgbClr val="53585F"/>
                </a:solidFill>
                <a:hlinkClick r:id="rId4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4" invalidUrl="" action="" tgtFrame="" tooltip="" history="1" highlightClick="0" endSnd="0"/>
              </a:rPr>
              <a:t>rich@rstudio.com</a:t>
            </a:r>
          </a:p>
        </p:txBody>
      </p:sp>
      <p:pic>
        <p:nvPicPr>
          <p:cNvPr id="143" name="twitter.png" descr="twitter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48111" y="10028521"/>
            <a:ext cx="1016001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@riannone"/>
          <p:cNvSpPr txBox="1"/>
          <p:nvPr/>
        </p:nvSpPr>
        <p:spPr>
          <a:xfrm>
            <a:off x="2601990" y="10130121"/>
            <a:ext cx="594435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235" sz="4700">
                <a:solidFill>
                  <a:srgbClr val="53585F"/>
                </a:solidFill>
                <a:hlinkClick r:id="rId6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6" invalidUrl="" action="" tgtFrame="" tooltip="" history="1" highlightClick="0" endSnd="0"/>
              </a:rPr>
              <a:t>@riannone</a:t>
            </a:r>
          </a:p>
        </p:txBody>
      </p:sp>
      <p:pic>
        <p:nvPicPr>
          <p:cNvPr id="145" name="github.png" descr="github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360811" y="8868685"/>
            <a:ext cx="990601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rich-iannone"/>
          <p:cNvSpPr txBox="1"/>
          <p:nvPr/>
        </p:nvSpPr>
        <p:spPr>
          <a:xfrm>
            <a:off x="2601990" y="8970285"/>
            <a:ext cx="5944358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235" sz="4700">
                <a:solidFill>
                  <a:srgbClr val="53585F"/>
                </a:solidFill>
                <a:hlinkClick r:id="rId8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8" invalidUrl="" action="" tgtFrame="" tooltip="" history="1" highlightClick="0" endSnd="0"/>
              </a:rPr>
              <a:t>rich-iannone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Group"/>
          <p:cNvGrpSpPr/>
          <p:nvPr/>
        </p:nvGrpSpPr>
        <p:grpSpPr>
          <a:xfrm>
            <a:off x="4994887" y="9989254"/>
            <a:ext cx="14427395" cy="2123982"/>
            <a:chOff x="0" y="0"/>
            <a:chExt cx="14427393" cy="2123981"/>
          </a:xfrm>
        </p:grpSpPr>
        <p:sp>
          <p:nvSpPr>
            <p:cNvPr id="449" name="Rectangle"/>
            <p:cNvSpPr/>
            <p:nvPr/>
          </p:nvSpPr>
          <p:spPr>
            <a:xfrm>
              <a:off x="0" y="0"/>
              <a:ext cx="14427394" cy="2123982"/>
            </a:xfrm>
            <a:prstGeom prst="rect">
              <a:avLst/>
            </a:prstGeom>
            <a:solidFill>
              <a:srgbClr val="E9E9E9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grpSp>
          <p:nvGrpSpPr>
            <p:cNvPr id="452" name="Group"/>
            <p:cNvGrpSpPr/>
            <p:nvPr/>
          </p:nvGrpSpPr>
          <p:grpSpPr>
            <a:xfrm>
              <a:off x="213425" y="244943"/>
              <a:ext cx="13967375" cy="754735"/>
              <a:chOff x="0" y="0"/>
              <a:chExt cx="13967373" cy="754734"/>
            </a:xfrm>
          </p:grpSpPr>
          <p:sp>
            <p:nvSpPr>
              <p:cNvPr id="450" name="Rectangle"/>
              <p:cNvSpPr/>
              <p:nvPr/>
            </p:nvSpPr>
            <p:spPr>
              <a:xfrm>
                <a:off x="0" y="0"/>
                <a:ext cx="13967374" cy="754735"/>
              </a:xfrm>
              <a:prstGeom prst="rect">
                <a:avLst/>
              </a:prstGeom>
              <a:solidFill>
                <a:srgbClr val="C9D5B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defRPr b="0" cap="none" spc="0"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</a:p>
            </p:txBody>
          </p:sp>
          <p:sp>
            <p:nvSpPr>
              <p:cNvPr id="451" name="footnotes"/>
              <p:cNvSpPr txBox="1"/>
              <p:nvPr/>
            </p:nvSpPr>
            <p:spPr>
              <a:xfrm>
                <a:off x="5274203" y="21766"/>
                <a:ext cx="3594276" cy="711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>
                <a:lvl1pPr algn="ctr">
                  <a:defRPr b="0" cap="none" spc="0" sz="40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footnotes</a:t>
                </a:r>
              </a:p>
            </p:txBody>
          </p:sp>
        </p:grpSp>
        <p:grpSp>
          <p:nvGrpSpPr>
            <p:cNvPr id="455" name="Group"/>
            <p:cNvGrpSpPr/>
            <p:nvPr/>
          </p:nvGrpSpPr>
          <p:grpSpPr>
            <a:xfrm>
              <a:off x="213425" y="1138259"/>
              <a:ext cx="13967375" cy="754735"/>
              <a:chOff x="0" y="0"/>
              <a:chExt cx="13967373" cy="754734"/>
            </a:xfrm>
          </p:grpSpPr>
          <p:sp>
            <p:nvSpPr>
              <p:cNvPr id="453" name="Rectangle"/>
              <p:cNvSpPr/>
              <p:nvPr/>
            </p:nvSpPr>
            <p:spPr>
              <a:xfrm>
                <a:off x="0" y="0"/>
                <a:ext cx="13967374" cy="754735"/>
              </a:xfrm>
              <a:prstGeom prst="rect">
                <a:avLst/>
              </a:prstGeom>
              <a:solidFill>
                <a:srgbClr val="F1E2A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defRPr b="0" cap="none" spc="0"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</a:p>
            </p:txBody>
          </p:sp>
          <p:sp>
            <p:nvSpPr>
              <p:cNvPr id="454" name="source notes"/>
              <p:cNvSpPr txBox="1"/>
              <p:nvPr/>
            </p:nvSpPr>
            <p:spPr>
              <a:xfrm>
                <a:off x="5274203" y="21766"/>
                <a:ext cx="3594276" cy="711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>
                <a:lvl1pPr algn="ctr">
                  <a:defRPr b="0" cap="none" spc="0" sz="40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source notes</a:t>
                </a:r>
              </a:p>
            </p:txBody>
          </p:sp>
        </p:grpSp>
      </p:grpSp>
      <p:grpSp>
        <p:nvGrpSpPr>
          <p:cNvPr id="462" name="Group"/>
          <p:cNvGrpSpPr/>
          <p:nvPr/>
        </p:nvGrpSpPr>
        <p:grpSpPr>
          <a:xfrm>
            <a:off x="4994887" y="1850712"/>
            <a:ext cx="14427395" cy="2123982"/>
            <a:chOff x="0" y="0"/>
            <a:chExt cx="14427393" cy="2123981"/>
          </a:xfrm>
        </p:grpSpPr>
        <p:sp>
          <p:nvSpPr>
            <p:cNvPr id="457" name="Rectangle"/>
            <p:cNvSpPr/>
            <p:nvPr/>
          </p:nvSpPr>
          <p:spPr>
            <a:xfrm>
              <a:off x="0" y="0"/>
              <a:ext cx="14427394" cy="2123982"/>
            </a:xfrm>
            <a:prstGeom prst="rect">
              <a:avLst/>
            </a:prstGeom>
            <a:gradFill flip="none" rotWithShape="1">
              <a:gsLst>
                <a:gs pos="0">
                  <a:srgbClr val="E3C756"/>
                </a:gs>
                <a:gs pos="100000">
                  <a:srgbClr val="D7A949"/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458" name="Rectangle"/>
            <p:cNvSpPr/>
            <p:nvPr/>
          </p:nvSpPr>
          <p:spPr>
            <a:xfrm>
              <a:off x="213425" y="244942"/>
              <a:ext cx="13967375" cy="754736"/>
            </a:xfrm>
            <a:prstGeom prst="rect">
              <a:avLst/>
            </a:prstGeom>
            <a:solidFill>
              <a:srgbClr val="E1C9E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459" name="Rectangle"/>
            <p:cNvSpPr/>
            <p:nvPr/>
          </p:nvSpPr>
          <p:spPr>
            <a:xfrm>
              <a:off x="213425" y="1138259"/>
              <a:ext cx="13967375" cy="754735"/>
            </a:xfrm>
            <a:prstGeom prst="rect">
              <a:avLst/>
            </a:prstGeom>
            <a:solidFill>
              <a:srgbClr val="C3CCE7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460" name="title"/>
            <p:cNvSpPr txBox="1"/>
            <p:nvPr/>
          </p:nvSpPr>
          <p:spPr>
            <a:xfrm>
              <a:off x="5487628" y="266710"/>
              <a:ext cx="3594276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40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title</a:t>
              </a:r>
            </a:p>
          </p:txBody>
        </p:sp>
        <p:sp>
          <p:nvSpPr>
            <p:cNvPr id="461" name="subtitle"/>
            <p:cNvSpPr txBox="1"/>
            <p:nvPr/>
          </p:nvSpPr>
          <p:spPr>
            <a:xfrm>
              <a:off x="5487628" y="1160026"/>
              <a:ext cx="3594276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4000">
                  <a:solidFill>
                    <a:srgbClr val="53585F"/>
                  </a:solidFill>
                </a:defRPr>
              </a:lvl1pPr>
            </a:lstStyle>
            <a:p>
              <a:pPr/>
              <a:r>
                <a:t>subtitle</a:t>
              </a:r>
            </a:p>
          </p:txBody>
        </p:sp>
      </p:grpSp>
      <p:sp>
        <p:nvSpPr>
          <p:cNvPr id="463" name="Rectangle"/>
          <p:cNvSpPr/>
          <p:nvPr/>
        </p:nvSpPr>
        <p:spPr>
          <a:xfrm>
            <a:off x="4993628" y="3975455"/>
            <a:ext cx="3507023" cy="1546836"/>
          </a:xfrm>
          <a:prstGeom prst="rect">
            <a:avLst/>
          </a:prstGeom>
          <a:solidFill>
            <a:srgbClr val="BDDD5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64" name="Rectangle"/>
          <p:cNvSpPr/>
          <p:nvPr/>
        </p:nvSpPr>
        <p:spPr>
          <a:xfrm>
            <a:off x="4994539" y="5523052"/>
            <a:ext cx="3505201" cy="4468232"/>
          </a:xfrm>
          <a:prstGeom prst="rect">
            <a:avLst/>
          </a:prstGeom>
          <a:solidFill>
            <a:srgbClr val="E1F19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65" name="Rectangle"/>
          <p:cNvSpPr/>
          <p:nvPr/>
        </p:nvSpPr>
        <p:spPr>
          <a:xfrm>
            <a:off x="5215865" y="5715999"/>
            <a:ext cx="3098437" cy="4043757"/>
          </a:xfrm>
          <a:prstGeom prst="rect">
            <a:avLst/>
          </a:prstGeom>
          <a:solidFill>
            <a:srgbClr val="FCFFC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66" name="stub…"/>
          <p:cNvSpPr txBox="1"/>
          <p:nvPr/>
        </p:nvSpPr>
        <p:spPr>
          <a:xfrm>
            <a:off x="3145562" y="4149432"/>
            <a:ext cx="1625601" cy="1198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stub</a:t>
            </a:r>
          </a:p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head</a:t>
            </a:r>
          </a:p>
        </p:txBody>
      </p:sp>
      <p:sp>
        <p:nvSpPr>
          <p:cNvPr id="467" name="stub"/>
          <p:cNvSpPr txBox="1"/>
          <p:nvPr/>
        </p:nvSpPr>
        <p:spPr>
          <a:xfrm>
            <a:off x="3145562" y="7382277"/>
            <a:ext cx="162560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stub</a:t>
            </a:r>
          </a:p>
        </p:txBody>
      </p:sp>
      <p:sp>
        <p:nvSpPr>
          <p:cNvPr id="468" name="row label"/>
          <p:cNvSpPr txBox="1"/>
          <p:nvPr/>
        </p:nvSpPr>
        <p:spPr>
          <a:xfrm>
            <a:off x="5349545" y="6954788"/>
            <a:ext cx="279518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469" name="row label"/>
          <p:cNvSpPr txBox="1"/>
          <p:nvPr/>
        </p:nvSpPr>
        <p:spPr>
          <a:xfrm>
            <a:off x="5351997" y="7865944"/>
            <a:ext cx="279028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470" name="Rectangle"/>
          <p:cNvSpPr/>
          <p:nvPr/>
        </p:nvSpPr>
        <p:spPr>
          <a:xfrm>
            <a:off x="5215865" y="4224502"/>
            <a:ext cx="3098437" cy="1048742"/>
          </a:xfrm>
          <a:prstGeom prst="rect">
            <a:avLst/>
          </a:prstGeom>
          <a:solidFill>
            <a:srgbClr val="F5E85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71" name="stubhead label"/>
          <p:cNvSpPr txBox="1"/>
          <p:nvPr/>
        </p:nvSpPr>
        <p:spPr>
          <a:xfrm>
            <a:off x="5349768" y="4206582"/>
            <a:ext cx="2794743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stubhead label</a:t>
            </a:r>
          </a:p>
        </p:txBody>
      </p:sp>
      <p:sp>
        <p:nvSpPr>
          <p:cNvPr id="472" name="Rectangle"/>
          <p:cNvSpPr/>
          <p:nvPr/>
        </p:nvSpPr>
        <p:spPr>
          <a:xfrm>
            <a:off x="8499489" y="5523052"/>
            <a:ext cx="10922793" cy="4468232"/>
          </a:xfrm>
          <a:prstGeom prst="rect">
            <a:avLst/>
          </a:prstGeom>
          <a:solidFill>
            <a:srgbClr val="CAE4F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73" name="Rectangle"/>
          <p:cNvSpPr/>
          <p:nvPr/>
        </p:nvSpPr>
        <p:spPr>
          <a:xfrm>
            <a:off x="8938706" y="8641354"/>
            <a:ext cx="10044360" cy="906026"/>
          </a:xfrm>
          <a:prstGeom prst="rect">
            <a:avLst/>
          </a:prstGeom>
          <a:solidFill>
            <a:srgbClr val="DABFE0">
              <a:alpha val="7503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74" name="Rectangle"/>
          <p:cNvSpPr/>
          <p:nvPr/>
        </p:nvSpPr>
        <p:spPr>
          <a:xfrm>
            <a:off x="8938880" y="5917155"/>
            <a:ext cx="10044360" cy="906026"/>
          </a:xfrm>
          <a:prstGeom prst="rect">
            <a:avLst/>
          </a:prstGeom>
          <a:solidFill>
            <a:srgbClr val="DCDEE0">
              <a:alpha val="7503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75" name="Rectangle"/>
          <p:cNvSpPr/>
          <p:nvPr/>
        </p:nvSpPr>
        <p:spPr>
          <a:xfrm>
            <a:off x="8499489" y="3975455"/>
            <a:ext cx="10922793" cy="1546836"/>
          </a:xfrm>
          <a:prstGeom prst="rect">
            <a:avLst/>
          </a:prstGeom>
          <a:solidFill>
            <a:srgbClr val="F9DAC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76" name="Rectangle"/>
          <p:cNvSpPr/>
          <p:nvPr/>
        </p:nvSpPr>
        <p:spPr>
          <a:xfrm>
            <a:off x="8746084" y="4224502"/>
            <a:ext cx="10429603" cy="1048742"/>
          </a:xfrm>
          <a:prstGeom prst="rect">
            <a:avLst/>
          </a:prstGeom>
          <a:solidFill>
            <a:srgbClr val="A2E5D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77" name="Line"/>
          <p:cNvSpPr/>
          <p:nvPr/>
        </p:nvSpPr>
        <p:spPr>
          <a:xfrm flipV="1">
            <a:off x="8926541" y="4229390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78" name="Line"/>
          <p:cNvSpPr/>
          <p:nvPr/>
        </p:nvSpPr>
        <p:spPr>
          <a:xfrm flipV="1">
            <a:off x="12279654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79" name="Line"/>
          <p:cNvSpPr/>
          <p:nvPr/>
        </p:nvSpPr>
        <p:spPr>
          <a:xfrm flipV="1">
            <a:off x="15632767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80" name="Line"/>
          <p:cNvSpPr/>
          <p:nvPr/>
        </p:nvSpPr>
        <p:spPr>
          <a:xfrm flipV="1">
            <a:off x="18985880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81" name="Line"/>
          <p:cNvSpPr/>
          <p:nvPr/>
        </p:nvSpPr>
        <p:spPr>
          <a:xfrm>
            <a:off x="8915884" y="9560189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82" name="Line"/>
          <p:cNvSpPr/>
          <p:nvPr/>
        </p:nvSpPr>
        <p:spPr>
          <a:xfrm>
            <a:off x="8915884" y="8649033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83" name="Line"/>
          <p:cNvSpPr/>
          <p:nvPr/>
        </p:nvSpPr>
        <p:spPr>
          <a:xfrm>
            <a:off x="8915884" y="7737877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84" name="Line"/>
          <p:cNvSpPr/>
          <p:nvPr/>
        </p:nvSpPr>
        <p:spPr>
          <a:xfrm>
            <a:off x="8915884" y="6826722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85" name="Line"/>
          <p:cNvSpPr/>
          <p:nvPr/>
        </p:nvSpPr>
        <p:spPr>
          <a:xfrm>
            <a:off x="8915884" y="5910577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86" name="table body"/>
          <p:cNvSpPr txBox="1"/>
          <p:nvPr/>
        </p:nvSpPr>
        <p:spPr>
          <a:xfrm>
            <a:off x="19613681" y="7382277"/>
            <a:ext cx="359427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table body</a:t>
            </a:r>
          </a:p>
        </p:txBody>
      </p:sp>
      <p:sp>
        <p:nvSpPr>
          <p:cNvPr id="487" name="column labels"/>
          <p:cNvSpPr txBox="1"/>
          <p:nvPr/>
        </p:nvSpPr>
        <p:spPr>
          <a:xfrm>
            <a:off x="19613681" y="4393272"/>
            <a:ext cx="359427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column labels</a:t>
            </a:r>
          </a:p>
        </p:txBody>
      </p:sp>
      <p:sp>
        <p:nvSpPr>
          <p:cNvPr id="488" name="cell"/>
          <p:cNvSpPr txBox="1"/>
          <p:nvPr/>
        </p:nvSpPr>
        <p:spPr>
          <a:xfrm>
            <a:off x="9665630" y="6047294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89" name="cell"/>
          <p:cNvSpPr txBox="1"/>
          <p:nvPr/>
        </p:nvSpPr>
        <p:spPr>
          <a:xfrm>
            <a:off x="9665630" y="6958449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90" name="cell"/>
          <p:cNvSpPr txBox="1"/>
          <p:nvPr/>
        </p:nvSpPr>
        <p:spPr>
          <a:xfrm>
            <a:off x="9665630" y="7869605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91" name="cell"/>
          <p:cNvSpPr txBox="1"/>
          <p:nvPr/>
        </p:nvSpPr>
        <p:spPr>
          <a:xfrm>
            <a:off x="13023420" y="6043632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92" name="cell"/>
          <p:cNvSpPr txBox="1"/>
          <p:nvPr/>
        </p:nvSpPr>
        <p:spPr>
          <a:xfrm>
            <a:off x="13023420" y="6954788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93" name="cell"/>
          <p:cNvSpPr txBox="1"/>
          <p:nvPr/>
        </p:nvSpPr>
        <p:spPr>
          <a:xfrm>
            <a:off x="13023420" y="7865944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94" name="cell"/>
          <p:cNvSpPr txBox="1"/>
          <p:nvPr/>
        </p:nvSpPr>
        <p:spPr>
          <a:xfrm>
            <a:off x="16367182" y="6043632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95" name="cell"/>
          <p:cNvSpPr txBox="1"/>
          <p:nvPr/>
        </p:nvSpPr>
        <p:spPr>
          <a:xfrm>
            <a:off x="16367182" y="6954788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96" name="cell"/>
          <p:cNvSpPr txBox="1"/>
          <p:nvPr/>
        </p:nvSpPr>
        <p:spPr>
          <a:xfrm>
            <a:off x="16367182" y="7865944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97" name="column…"/>
          <p:cNvSpPr txBox="1"/>
          <p:nvPr/>
        </p:nvSpPr>
        <p:spPr>
          <a:xfrm>
            <a:off x="16371858" y="4204781"/>
            <a:ext cx="1874933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498" name="column…"/>
          <p:cNvSpPr txBox="1"/>
          <p:nvPr/>
        </p:nvSpPr>
        <p:spPr>
          <a:xfrm>
            <a:off x="13023420" y="4204781"/>
            <a:ext cx="1874934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499" name="column…"/>
          <p:cNvSpPr txBox="1"/>
          <p:nvPr/>
        </p:nvSpPr>
        <p:spPr>
          <a:xfrm>
            <a:off x="9660956" y="4204781"/>
            <a:ext cx="1874933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500" name="Line"/>
          <p:cNvSpPr/>
          <p:nvPr/>
        </p:nvSpPr>
        <p:spPr>
          <a:xfrm>
            <a:off x="5215865" y="5910577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01" name="Line"/>
          <p:cNvSpPr/>
          <p:nvPr/>
        </p:nvSpPr>
        <p:spPr>
          <a:xfrm>
            <a:off x="5215865" y="6819400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02" name="Line"/>
          <p:cNvSpPr/>
          <p:nvPr/>
        </p:nvSpPr>
        <p:spPr>
          <a:xfrm>
            <a:off x="5215865" y="7737877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03" name="Line"/>
          <p:cNvSpPr/>
          <p:nvPr/>
        </p:nvSpPr>
        <p:spPr>
          <a:xfrm>
            <a:off x="5215865" y="8649033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04" name="Line"/>
          <p:cNvSpPr/>
          <p:nvPr/>
        </p:nvSpPr>
        <p:spPr>
          <a:xfrm>
            <a:off x="5215865" y="9560189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05" name="row group label"/>
          <p:cNvSpPr txBox="1"/>
          <p:nvPr/>
        </p:nvSpPr>
        <p:spPr>
          <a:xfrm>
            <a:off x="4952916" y="6043632"/>
            <a:ext cx="35884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-144" sz="3600">
                <a:solidFill>
                  <a:srgbClr val="53585F"/>
                </a:solidFill>
              </a:defRPr>
            </a:lvl1pPr>
          </a:lstStyle>
          <a:p>
            <a:pPr/>
            <a:r>
              <a:t>row group label</a:t>
            </a:r>
          </a:p>
        </p:txBody>
      </p:sp>
      <p:sp>
        <p:nvSpPr>
          <p:cNvPr id="506" name="summary label"/>
          <p:cNvSpPr txBox="1"/>
          <p:nvPr/>
        </p:nvSpPr>
        <p:spPr>
          <a:xfrm>
            <a:off x="4970860" y="8776622"/>
            <a:ext cx="35884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-144" sz="3600">
                <a:solidFill>
                  <a:srgbClr val="53585F"/>
                </a:solidFill>
              </a:defRPr>
            </a:lvl1pPr>
          </a:lstStyle>
          <a:p>
            <a:pPr/>
            <a:r>
              <a:t>summary label</a:t>
            </a:r>
          </a:p>
        </p:txBody>
      </p:sp>
      <p:sp>
        <p:nvSpPr>
          <p:cNvPr id="507" name="summary cell"/>
          <p:cNvSpPr txBox="1"/>
          <p:nvPr/>
        </p:nvSpPr>
        <p:spPr>
          <a:xfrm>
            <a:off x="8933819" y="8778503"/>
            <a:ext cx="33524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summary cell</a:t>
            </a:r>
          </a:p>
        </p:txBody>
      </p:sp>
      <p:sp>
        <p:nvSpPr>
          <p:cNvPr id="508" name="summary cell"/>
          <p:cNvSpPr txBox="1"/>
          <p:nvPr/>
        </p:nvSpPr>
        <p:spPr>
          <a:xfrm>
            <a:off x="12284637" y="8778503"/>
            <a:ext cx="33524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summary cell</a:t>
            </a:r>
          </a:p>
        </p:txBody>
      </p:sp>
      <p:sp>
        <p:nvSpPr>
          <p:cNvPr id="509" name="summary cell"/>
          <p:cNvSpPr txBox="1"/>
          <p:nvPr/>
        </p:nvSpPr>
        <p:spPr>
          <a:xfrm>
            <a:off x="15628401" y="8778503"/>
            <a:ext cx="33524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summary cell</a:t>
            </a:r>
          </a:p>
        </p:txBody>
      </p:sp>
      <p:sp>
        <p:nvSpPr>
          <p:cNvPr id="510" name="table…"/>
          <p:cNvSpPr txBox="1"/>
          <p:nvPr/>
        </p:nvSpPr>
        <p:spPr>
          <a:xfrm>
            <a:off x="2849113" y="2313262"/>
            <a:ext cx="1922050" cy="1198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table</a:t>
            </a:r>
          </a:p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header</a:t>
            </a:r>
          </a:p>
        </p:txBody>
      </p:sp>
      <p:sp>
        <p:nvSpPr>
          <p:cNvPr id="511" name="table…"/>
          <p:cNvSpPr txBox="1"/>
          <p:nvPr/>
        </p:nvSpPr>
        <p:spPr>
          <a:xfrm>
            <a:off x="19605921" y="10451804"/>
            <a:ext cx="1922050" cy="1198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table</a:t>
            </a:r>
          </a:p>
          <a:p>
            <a:pPr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footer</a:t>
            </a:r>
          </a:p>
        </p:txBody>
      </p:sp>
      <p:sp>
        <p:nvSpPr>
          <p:cNvPr id="512" name="The Structural Parts of a Table"/>
          <p:cNvSpPr txBox="1"/>
          <p:nvPr/>
        </p:nvSpPr>
        <p:spPr>
          <a:xfrm>
            <a:off x="7876222" y="774699"/>
            <a:ext cx="863155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Structural Parts of a Table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2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7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1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Do We Have the Functions to Get These…"/>
          <p:cNvSpPr txBox="1"/>
          <p:nvPr/>
        </p:nvSpPr>
        <p:spPr>
          <a:xfrm>
            <a:off x="1248475" y="6045200"/>
            <a:ext cx="21859232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defRPr b="0" cap="none" i="1" spc="0" sz="5000">
                <a:solidFill>
                  <a:srgbClr val="53585F"/>
                </a:solidFill>
              </a:defRPr>
            </a:pPr>
            <a:r>
              <a:t>Do We Have the Functions to Get These</a:t>
            </a:r>
          </a:p>
          <a:p>
            <a:pPr algn="ctr">
              <a:defRPr b="0" cap="none" i="1" spc="0" sz="5000">
                <a:solidFill>
                  <a:srgbClr val="53585F"/>
                </a:solidFill>
              </a:defRPr>
            </a:pPr>
            <a:r>
              <a:t>Display Tables Made?</a:t>
            </a:r>
          </a:p>
        </p:txBody>
      </p:sp>
      <p:sp>
        <p:nvSpPr>
          <p:cNvPr id="515" name="YES!"/>
          <p:cNvSpPr txBox="1"/>
          <p:nvPr/>
        </p:nvSpPr>
        <p:spPr>
          <a:xfrm>
            <a:off x="1262383" y="8544553"/>
            <a:ext cx="21859233" cy="1231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cap="none" spc="0" sz="7400">
                <a:solidFill>
                  <a:srgbClr val="53585F"/>
                </a:solidFill>
              </a:defRPr>
            </a:lvl1pPr>
          </a:lstStyle>
          <a:p>
            <a:pPr/>
            <a:r>
              <a:t>YES!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32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800" fill="hold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800" fill="hold"/>
                                        <p:tgtEl>
                                          <p:spTgt spid="5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15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The Functions for Making Display Tables"/>
          <p:cNvSpPr txBox="1"/>
          <p:nvPr/>
        </p:nvSpPr>
        <p:spPr>
          <a:xfrm>
            <a:off x="6400164" y="774699"/>
            <a:ext cx="1158367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Functions for Making Display Tables</a:t>
            </a:r>
          </a:p>
        </p:txBody>
      </p:sp>
      <p:graphicFrame>
        <p:nvGraphicFramePr>
          <p:cNvPr id="518" name="Table"/>
          <p:cNvGraphicFramePr/>
          <p:nvPr/>
        </p:nvGraphicFramePr>
        <p:xfrm>
          <a:off x="1670573" y="3285209"/>
          <a:ext cx="6942083" cy="101066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618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56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gt()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Create a gt table object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19" name="Create Table"/>
          <p:cNvSpPr txBox="1"/>
          <p:nvPr/>
        </p:nvSpPr>
        <p:spPr>
          <a:xfrm>
            <a:off x="1652337" y="2489423"/>
            <a:ext cx="1331351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Create Table</a:t>
            </a:r>
          </a:p>
        </p:txBody>
      </p:sp>
      <p:graphicFrame>
        <p:nvGraphicFramePr>
          <p:cNvPr id="520" name="Table"/>
          <p:cNvGraphicFramePr/>
          <p:nvPr/>
        </p:nvGraphicFramePr>
        <p:xfrm>
          <a:off x="1662025" y="15354337"/>
          <a:ext cx="6942084" cy="354176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000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fmt_number()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numeric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fmt_scientific()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to scientific notation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fmt_percent()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a percentage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fmt_currency()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currencies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date-times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fmt_missing()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missing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1" name="Format Data"/>
          <p:cNvSpPr txBox="1"/>
          <p:nvPr/>
        </p:nvSpPr>
        <p:spPr>
          <a:xfrm>
            <a:off x="1654294" y="14574986"/>
            <a:ext cx="1330960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Format Data</a:t>
            </a:r>
          </a:p>
        </p:txBody>
      </p:sp>
      <p:grpSp>
        <p:nvGrpSpPr>
          <p:cNvPr id="527" name="Group"/>
          <p:cNvGrpSpPr/>
          <p:nvPr/>
        </p:nvGrpSpPr>
        <p:grpSpPr>
          <a:xfrm>
            <a:off x="13891000" y="5520446"/>
            <a:ext cx="6017952" cy="3238320"/>
            <a:chOff x="0" y="0"/>
            <a:chExt cx="6017951" cy="3238318"/>
          </a:xfrm>
        </p:grpSpPr>
        <p:sp>
          <p:nvSpPr>
            <p:cNvPr id="522" name="Line"/>
            <p:cNvSpPr/>
            <p:nvPr/>
          </p:nvSpPr>
          <p:spPr>
            <a:xfrm>
              <a:off x="0" y="901700"/>
              <a:ext cx="2450294" cy="0"/>
            </a:xfrm>
            <a:prstGeom prst="line">
              <a:avLst/>
            </a:prstGeom>
            <a:noFill/>
            <a:ln w="63500" cap="flat">
              <a:solidFill>
                <a:srgbClr val="969797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grpSp>
          <p:nvGrpSpPr>
            <p:cNvPr id="526" name="Group"/>
            <p:cNvGrpSpPr/>
            <p:nvPr/>
          </p:nvGrpSpPr>
          <p:grpSpPr>
            <a:xfrm>
              <a:off x="2375889" y="0"/>
              <a:ext cx="3642063" cy="3238319"/>
              <a:chOff x="0" y="0"/>
              <a:chExt cx="3642062" cy="3238318"/>
            </a:xfrm>
          </p:grpSpPr>
          <p:pic>
            <p:nvPicPr>
              <p:cNvPr id="523" name="Image" descr="Image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322429" y="0"/>
                <a:ext cx="2997201" cy="18034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524" name="gt table"/>
              <p:cNvSpPr txBox="1"/>
              <p:nvPr/>
            </p:nvSpPr>
            <p:spPr>
              <a:xfrm>
                <a:off x="359719" y="1770787"/>
                <a:ext cx="2922624" cy="584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/>
              <a:p>
                <a:pPr algn="ctr">
                  <a:defRPr b="0" cap="none" spc="0" sz="3200">
                    <a:solidFill>
                      <a:srgbClr val="53585F"/>
                    </a:solidFill>
                  </a:defRPr>
                </a:pPr>
                <a:r>
                  <a:rPr b="1"/>
                  <a:t>gt</a:t>
                </a:r>
                <a:r>
                  <a:t> table</a:t>
                </a:r>
              </a:p>
            </p:txBody>
          </p:sp>
          <p:sp>
            <p:nvSpPr>
              <p:cNvPr id="525" name="as HTML, LaTeX,…"/>
              <p:cNvSpPr txBox="1"/>
              <p:nvPr/>
            </p:nvSpPr>
            <p:spPr>
              <a:xfrm>
                <a:off x="0" y="2364558"/>
                <a:ext cx="3642063" cy="8737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/>
              <a:p>
                <a:pPr algn="ctr">
                  <a:lnSpc>
                    <a:spcPct val="90000"/>
                  </a:lnSpc>
                  <a:defRPr b="0" cap="none" spc="0" sz="2700">
                    <a:solidFill>
                      <a:srgbClr val="53585F"/>
                    </a:solidFill>
                  </a:defRPr>
                </a:pPr>
                <a:r>
                  <a:t>as HTML, LaTeX,</a:t>
                </a:r>
              </a:p>
              <a:p>
                <a:pPr algn="ctr">
                  <a:lnSpc>
                    <a:spcPct val="90000"/>
                  </a:lnSpc>
                  <a:defRPr b="0" cap="none" spc="0" sz="2700">
                    <a:solidFill>
                      <a:srgbClr val="53585F"/>
                    </a:solidFill>
                  </a:defRPr>
                </a:pPr>
                <a:r>
                  <a:t>or RTF</a:t>
                </a:r>
              </a:p>
            </p:txBody>
          </p:sp>
        </p:grpSp>
      </p:grpSp>
      <p:grpSp>
        <p:nvGrpSpPr>
          <p:cNvPr id="538" name="Group"/>
          <p:cNvGrpSpPr/>
          <p:nvPr/>
        </p:nvGrpSpPr>
        <p:grpSpPr>
          <a:xfrm>
            <a:off x="4475048" y="5583946"/>
            <a:ext cx="9553858" cy="3174820"/>
            <a:chOff x="0" y="0"/>
            <a:chExt cx="9553856" cy="3174818"/>
          </a:xfrm>
        </p:grpSpPr>
        <p:sp>
          <p:nvSpPr>
            <p:cNvPr id="528" name="Line"/>
            <p:cNvSpPr/>
            <p:nvPr/>
          </p:nvSpPr>
          <p:spPr>
            <a:xfrm>
              <a:off x="3535907" y="838200"/>
              <a:ext cx="2450294" cy="0"/>
            </a:xfrm>
            <a:prstGeom prst="line">
              <a:avLst/>
            </a:prstGeom>
            <a:noFill/>
            <a:ln w="63500" cap="flat">
              <a:solidFill>
                <a:srgbClr val="979797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grpSp>
          <p:nvGrpSpPr>
            <p:cNvPr id="532" name="Group"/>
            <p:cNvGrpSpPr/>
            <p:nvPr/>
          </p:nvGrpSpPr>
          <p:grpSpPr>
            <a:xfrm>
              <a:off x="0" y="12700"/>
              <a:ext cx="3642063" cy="3162119"/>
              <a:chOff x="0" y="0"/>
              <a:chExt cx="3642062" cy="3162118"/>
            </a:xfrm>
          </p:grpSpPr>
          <p:pic>
            <p:nvPicPr>
              <p:cNvPr id="529" name="Image" descr="Image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354181" y="0"/>
                <a:ext cx="2933701" cy="16510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530" name="table data"/>
              <p:cNvSpPr txBox="1"/>
              <p:nvPr/>
            </p:nvSpPr>
            <p:spPr>
              <a:xfrm>
                <a:off x="359719" y="1694587"/>
                <a:ext cx="2922624" cy="584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>
                <a:lvl1pPr algn="ctr">
                  <a:defRPr b="0" cap="none" spc="0" sz="32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table data</a:t>
                </a:r>
              </a:p>
            </p:txBody>
          </p:sp>
          <p:sp>
            <p:nvSpPr>
              <p:cNvPr id="531" name="tibble or…"/>
              <p:cNvSpPr txBox="1"/>
              <p:nvPr/>
            </p:nvSpPr>
            <p:spPr>
              <a:xfrm>
                <a:off x="0" y="2288358"/>
                <a:ext cx="3642063" cy="8737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/>
              <a:p>
                <a:pPr algn="ctr">
                  <a:lnSpc>
                    <a:spcPct val="90000"/>
                  </a:lnSpc>
                  <a:defRPr b="0" cap="none" spc="0" sz="2700">
                    <a:solidFill>
                      <a:srgbClr val="53585F"/>
                    </a:solidFill>
                  </a:defRPr>
                </a:pPr>
                <a:r>
                  <a:t>tibble or</a:t>
                </a:r>
              </a:p>
              <a:p>
                <a:pPr algn="ctr">
                  <a:lnSpc>
                    <a:spcPct val="90000"/>
                  </a:lnSpc>
                  <a:defRPr b="0" cap="none" spc="0" sz="2700">
                    <a:solidFill>
                      <a:srgbClr val="53585F"/>
                    </a:solidFill>
                  </a:defRPr>
                </a:pPr>
                <a:r>
                  <a:t>data frame</a:t>
                </a:r>
              </a:p>
            </p:txBody>
          </p:sp>
        </p:grpSp>
        <p:grpSp>
          <p:nvGrpSpPr>
            <p:cNvPr id="536" name="Group"/>
            <p:cNvGrpSpPr/>
            <p:nvPr/>
          </p:nvGrpSpPr>
          <p:grpSpPr>
            <a:xfrm>
              <a:off x="5911794" y="0"/>
              <a:ext cx="3642063" cy="3174819"/>
              <a:chOff x="0" y="0"/>
              <a:chExt cx="3642062" cy="3174818"/>
            </a:xfrm>
          </p:grpSpPr>
          <p:pic>
            <p:nvPicPr>
              <p:cNvPr id="533" name="Image" descr="Image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322431" y="0"/>
                <a:ext cx="2933701" cy="16764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534" name="gt object"/>
              <p:cNvSpPr txBox="1"/>
              <p:nvPr/>
            </p:nvSpPr>
            <p:spPr>
              <a:xfrm>
                <a:off x="359719" y="1707287"/>
                <a:ext cx="2922624" cy="584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/>
              <a:p>
                <a:pPr algn="ctr">
                  <a:defRPr b="0" cap="none" spc="0" sz="3200">
                    <a:solidFill>
                      <a:srgbClr val="53585F"/>
                    </a:solidFill>
                  </a:defRPr>
                </a:pPr>
                <a:r>
                  <a:rPr b="1"/>
                  <a:t>gt</a:t>
                </a:r>
                <a:r>
                  <a:t> object</a:t>
                </a:r>
              </a:p>
            </p:txBody>
          </p:sp>
          <p:sp>
            <p:nvSpPr>
              <p:cNvPr id="535" name="modifiable with the…"/>
              <p:cNvSpPr txBox="1"/>
              <p:nvPr/>
            </p:nvSpPr>
            <p:spPr>
              <a:xfrm>
                <a:off x="0" y="2301058"/>
                <a:ext cx="3642063" cy="8737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/>
              <a:p>
                <a:pPr algn="ctr">
                  <a:lnSpc>
                    <a:spcPct val="90000"/>
                  </a:lnSpc>
                  <a:defRPr b="0" cap="none" spc="0" sz="2700">
                    <a:solidFill>
                      <a:srgbClr val="53585F"/>
                    </a:solidFill>
                  </a:defRPr>
                </a:pPr>
                <a:r>
                  <a:t>modifiable with the</a:t>
                </a:r>
              </a:p>
              <a:p>
                <a:pPr algn="ctr">
                  <a:lnSpc>
                    <a:spcPct val="90000"/>
                  </a:lnSpc>
                  <a:defRPr b="0" cap="none" spc="0" sz="2700">
                    <a:solidFill>
                      <a:srgbClr val="53585F"/>
                    </a:solidFill>
                  </a:defRPr>
                </a:pPr>
                <a:r>
                  <a:t>all the functions</a:t>
                </a:r>
              </a:p>
            </p:txBody>
          </p:sp>
        </p:grpSp>
        <p:sp>
          <p:nvSpPr>
            <p:cNvPr id="537" name="%&gt;% gt()"/>
            <p:cNvSpPr txBox="1"/>
            <p:nvPr/>
          </p:nvSpPr>
          <p:spPr>
            <a:xfrm>
              <a:off x="3780594" y="130379"/>
              <a:ext cx="1888183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b">
              <a:normAutofit fontScale="100000" lnSpcReduction="0"/>
            </a:bodyPr>
            <a:lstStyle>
              <a:lvl1pPr defTabSz="457200">
                <a:defRPr b="0" cap="none" spc="0" sz="2900">
                  <a:solidFill>
                    <a:srgbClr val="2E2D2E"/>
                  </a:solidFill>
                  <a:latin typeface="Menlo"/>
                  <a:ea typeface="Menlo"/>
                  <a:cs typeface="Menlo"/>
                  <a:sym typeface="Menlo"/>
                </a:defRPr>
              </a:lvl1pPr>
            </a:lstStyle>
            <a:p>
              <a:pPr/>
              <a:r>
                <a:t>%&gt;% gt()</a:t>
              </a:r>
            </a:p>
          </p:txBody>
        </p:sp>
      </p:grpSp>
      <p:grpSp>
        <p:nvGrpSpPr>
          <p:cNvPr id="541" name="Group"/>
          <p:cNvGrpSpPr/>
          <p:nvPr/>
        </p:nvGrpSpPr>
        <p:grpSpPr>
          <a:xfrm>
            <a:off x="15438663" y="2863634"/>
            <a:ext cx="2922625" cy="1440050"/>
            <a:chOff x="0" y="0"/>
            <a:chExt cx="2922623" cy="1440048"/>
          </a:xfrm>
        </p:grpSpPr>
        <p:sp>
          <p:nvSpPr>
            <p:cNvPr id="539" name="use this first"/>
            <p:cNvSpPr txBox="1"/>
            <p:nvPr/>
          </p:nvSpPr>
          <p:spPr>
            <a:xfrm>
              <a:off x="0" y="-1"/>
              <a:ext cx="2922624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3400">
                  <a:solidFill>
                    <a:srgbClr val="53585F"/>
                  </a:solidFill>
                </a:defRPr>
              </a:lvl1pPr>
            </a:lstStyle>
            <a:p>
              <a:pPr/>
              <a:r>
                <a:t>use this first</a:t>
              </a:r>
            </a:p>
          </p:txBody>
        </p:sp>
        <p:sp>
          <p:nvSpPr>
            <p:cNvPr id="540" name="once the table data is ready"/>
            <p:cNvSpPr txBox="1"/>
            <p:nvPr/>
          </p:nvSpPr>
          <p:spPr>
            <a:xfrm>
              <a:off x="0" y="551048"/>
              <a:ext cx="2702825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2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once the table data is ready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The Functions for Making Display Tables"/>
          <p:cNvSpPr txBox="1"/>
          <p:nvPr/>
        </p:nvSpPr>
        <p:spPr>
          <a:xfrm>
            <a:off x="6400164" y="774699"/>
            <a:ext cx="1158367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Functions for Making Display Tables</a:t>
            </a:r>
          </a:p>
        </p:txBody>
      </p:sp>
      <p:graphicFrame>
        <p:nvGraphicFramePr>
          <p:cNvPr id="544" name="Table"/>
          <p:cNvGraphicFramePr/>
          <p:nvPr/>
        </p:nvGraphicFramePr>
        <p:xfrm>
          <a:off x="1670573" y="3285209"/>
          <a:ext cx="6942083" cy="101066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618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56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gt()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Create a gt table object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45" name="Create Table"/>
          <p:cNvSpPr txBox="1"/>
          <p:nvPr/>
        </p:nvSpPr>
        <p:spPr>
          <a:xfrm>
            <a:off x="1652337" y="2489423"/>
            <a:ext cx="1331351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Create Table</a:t>
            </a:r>
          </a:p>
        </p:txBody>
      </p:sp>
      <p:graphicFrame>
        <p:nvGraphicFramePr>
          <p:cNvPr id="546" name="Table"/>
          <p:cNvGraphicFramePr/>
          <p:nvPr/>
        </p:nvGraphicFramePr>
        <p:xfrm>
          <a:off x="1662025" y="15354337"/>
          <a:ext cx="6942084" cy="354176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000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fmt_number()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numeric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fmt_scientific()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to scientific notation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fmt_percent()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a percentage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fmt_currency()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currencies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date-times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fmt_missing()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missing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47" name="Format Data"/>
          <p:cNvSpPr txBox="1"/>
          <p:nvPr/>
        </p:nvSpPr>
        <p:spPr>
          <a:xfrm>
            <a:off x="1654294" y="14574986"/>
            <a:ext cx="1330960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Format Data</a:t>
            </a:r>
          </a:p>
        </p:txBody>
      </p:sp>
      <p:grpSp>
        <p:nvGrpSpPr>
          <p:cNvPr id="551" name="Group"/>
          <p:cNvGrpSpPr/>
          <p:nvPr/>
        </p:nvGrpSpPr>
        <p:grpSpPr>
          <a:xfrm>
            <a:off x="4434365" y="5596646"/>
            <a:ext cx="3642063" cy="3162120"/>
            <a:chOff x="0" y="0"/>
            <a:chExt cx="3642062" cy="3162118"/>
          </a:xfrm>
        </p:grpSpPr>
        <p:pic>
          <p:nvPicPr>
            <p:cNvPr id="548" name="Image" descr="Image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354181" y="0"/>
              <a:ext cx="2933701" cy="1651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49" name="table data"/>
            <p:cNvSpPr txBox="1"/>
            <p:nvPr/>
          </p:nvSpPr>
          <p:spPr>
            <a:xfrm>
              <a:off x="359719" y="1694587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2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table data</a:t>
              </a:r>
            </a:p>
          </p:txBody>
        </p:sp>
        <p:sp>
          <p:nvSpPr>
            <p:cNvPr id="550" name="requires tidying, summarizing, etc."/>
            <p:cNvSpPr txBox="1"/>
            <p:nvPr/>
          </p:nvSpPr>
          <p:spPr>
            <a:xfrm>
              <a:off x="0" y="2288358"/>
              <a:ext cx="3642063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lvl1pPr>
            </a:lstStyle>
            <a:p>
              <a:pPr/>
              <a:r>
                <a:t>requires tidying, summarizing, etc.</a:t>
              </a:r>
            </a:p>
          </p:txBody>
        </p:sp>
      </p:grpSp>
      <p:sp>
        <p:nvSpPr>
          <p:cNvPr id="552" name="use of tidyr,…"/>
          <p:cNvSpPr txBox="1"/>
          <p:nvPr/>
        </p:nvSpPr>
        <p:spPr>
          <a:xfrm>
            <a:off x="8090981" y="5493346"/>
            <a:ext cx="2156895" cy="873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90000"/>
              </a:lnSpc>
              <a:defRPr b="0" cap="none" spc="0" sz="2700">
                <a:solidFill>
                  <a:srgbClr val="53585F"/>
                </a:solidFill>
              </a:defRPr>
            </a:pPr>
            <a:r>
              <a:t>use of tidyr,</a:t>
            </a:r>
          </a:p>
          <a:p>
            <a:pPr algn="ctr">
              <a:lnSpc>
                <a:spcPct val="90000"/>
              </a:lnSpc>
              <a:defRPr b="0" cap="none" spc="0" sz="2700">
                <a:solidFill>
                  <a:srgbClr val="53585F"/>
                </a:solidFill>
              </a:defRPr>
            </a:pPr>
            <a:r>
              <a:t>dplyr, etc.</a:t>
            </a:r>
          </a:p>
        </p:txBody>
      </p:sp>
      <p:sp>
        <p:nvSpPr>
          <p:cNvPr id="553" name="Line"/>
          <p:cNvSpPr/>
          <p:nvPr/>
        </p:nvSpPr>
        <p:spPr>
          <a:xfrm>
            <a:off x="8010955" y="6422146"/>
            <a:ext cx="2450295" cy="1"/>
          </a:xfrm>
          <a:prstGeom prst="line">
            <a:avLst/>
          </a:prstGeom>
          <a:ln w="63500">
            <a:solidFill>
              <a:srgbClr val="97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grpSp>
        <p:nvGrpSpPr>
          <p:cNvPr id="564" name="Group"/>
          <p:cNvGrpSpPr/>
          <p:nvPr/>
        </p:nvGrpSpPr>
        <p:grpSpPr>
          <a:xfrm>
            <a:off x="10427358" y="5583946"/>
            <a:ext cx="9553857" cy="3174820"/>
            <a:chOff x="0" y="0"/>
            <a:chExt cx="9553856" cy="3174818"/>
          </a:xfrm>
        </p:grpSpPr>
        <p:sp>
          <p:nvSpPr>
            <p:cNvPr id="554" name="Line"/>
            <p:cNvSpPr/>
            <p:nvPr/>
          </p:nvSpPr>
          <p:spPr>
            <a:xfrm>
              <a:off x="3535907" y="838200"/>
              <a:ext cx="2450294" cy="0"/>
            </a:xfrm>
            <a:prstGeom prst="line">
              <a:avLst/>
            </a:prstGeom>
            <a:noFill/>
            <a:ln w="63500" cap="flat">
              <a:solidFill>
                <a:srgbClr val="979797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grpSp>
          <p:nvGrpSpPr>
            <p:cNvPr id="558" name="Group"/>
            <p:cNvGrpSpPr/>
            <p:nvPr/>
          </p:nvGrpSpPr>
          <p:grpSpPr>
            <a:xfrm>
              <a:off x="0" y="12700"/>
              <a:ext cx="3642063" cy="3162119"/>
              <a:chOff x="0" y="0"/>
              <a:chExt cx="3642062" cy="3162118"/>
            </a:xfrm>
          </p:grpSpPr>
          <p:pic>
            <p:nvPicPr>
              <p:cNvPr id="555" name="Image" descr="Image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354181" y="0"/>
                <a:ext cx="2933701" cy="16510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556" name="table data"/>
              <p:cNvSpPr txBox="1"/>
              <p:nvPr/>
            </p:nvSpPr>
            <p:spPr>
              <a:xfrm>
                <a:off x="359719" y="1694587"/>
                <a:ext cx="2922624" cy="584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>
                <a:lvl1pPr algn="ctr">
                  <a:defRPr b="0" cap="none" spc="0" sz="32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table data</a:t>
                </a:r>
              </a:p>
            </p:txBody>
          </p:sp>
          <p:sp>
            <p:nvSpPr>
              <p:cNvPr id="557" name="tibble or…"/>
              <p:cNvSpPr txBox="1"/>
              <p:nvPr/>
            </p:nvSpPr>
            <p:spPr>
              <a:xfrm>
                <a:off x="0" y="2288358"/>
                <a:ext cx="3642063" cy="8737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/>
              <a:p>
                <a:pPr algn="ctr">
                  <a:lnSpc>
                    <a:spcPct val="90000"/>
                  </a:lnSpc>
                  <a:defRPr b="0" cap="none" spc="0" sz="2700">
                    <a:solidFill>
                      <a:srgbClr val="53585F"/>
                    </a:solidFill>
                  </a:defRPr>
                </a:pPr>
                <a:r>
                  <a:t>tibble or</a:t>
                </a:r>
              </a:p>
              <a:p>
                <a:pPr algn="ctr">
                  <a:lnSpc>
                    <a:spcPct val="90000"/>
                  </a:lnSpc>
                  <a:defRPr b="0" cap="none" spc="0" sz="2700">
                    <a:solidFill>
                      <a:srgbClr val="53585F"/>
                    </a:solidFill>
                  </a:defRPr>
                </a:pPr>
                <a:r>
                  <a:t>data frame</a:t>
                </a:r>
              </a:p>
            </p:txBody>
          </p:sp>
        </p:grpSp>
        <p:grpSp>
          <p:nvGrpSpPr>
            <p:cNvPr id="562" name="Group"/>
            <p:cNvGrpSpPr/>
            <p:nvPr/>
          </p:nvGrpSpPr>
          <p:grpSpPr>
            <a:xfrm>
              <a:off x="5911794" y="0"/>
              <a:ext cx="3642063" cy="3174819"/>
              <a:chOff x="0" y="0"/>
              <a:chExt cx="3642062" cy="3174818"/>
            </a:xfrm>
          </p:grpSpPr>
          <p:pic>
            <p:nvPicPr>
              <p:cNvPr id="559" name="Image" descr="Image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322431" y="0"/>
                <a:ext cx="2933701" cy="1676400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560" name="gt object"/>
              <p:cNvSpPr txBox="1"/>
              <p:nvPr/>
            </p:nvSpPr>
            <p:spPr>
              <a:xfrm>
                <a:off x="359719" y="1707287"/>
                <a:ext cx="2922624" cy="584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/>
              <a:p>
                <a:pPr algn="ctr">
                  <a:defRPr b="0" cap="none" spc="0" sz="3200">
                    <a:solidFill>
                      <a:srgbClr val="53585F"/>
                    </a:solidFill>
                  </a:defRPr>
                </a:pPr>
                <a:r>
                  <a:rPr b="1"/>
                  <a:t>gt</a:t>
                </a:r>
                <a:r>
                  <a:t> object</a:t>
                </a:r>
              </a:p>
            </p:txBody>
          </p:sp>
          <p:sp>
            <p:nvSpPr>
              <p:cNvPr id="561" name="modifiable with the…"/>
              <p:cNvSpPr txBox="1"/>
              <p:nvPr/>
            </p:nvSpPr>
            <p:spPr>
              <a:xfrm>
                <a:off x="0" y="2301058"/>
                <a:ext cx="3642063" cy="87376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/>
              <a:p>
                <a:pPr algn="ctr">
                  <a:lnSpc>
                    <a:spcPct val="90000"/>
                  </a:lnSpc>
                  <a:defRPr b="0" cap="none" spc="0" sz="2700">
                    <a:solidFill>
                      <a:srgbClr val="53585F"/>
                    </a:solidFill>
                  </a:defRPr>
                </a:pPr>
                <a:r>
                  <a:t>modifiable with the</a:t>
                </a:r>
              </a:p>
              <a:p>
                <a:pPr algn="ctr">
                  <a:lnSpc>
                    <a:spcPct val="90000"/>
                  </a:lnSpc>
                  <a:defRPr b="0" cap="none" spc="0" sz="2700">
                    <a:solidFill>
                      <a:srgbClr val="53585F"/>
                    </a:solidFill>
                  </a:defRPr>
                </a:pPr>
                <a:r>
                  <a:t>all the functions</a:t>
                </a:r>
              </a:p>
            </p:txBody>
          </p:sp>
        </p:grpSp>
        <p:sp>
          <p:nvSpPr>
            <p:cNvPr id="563" name="%&gt;% gt()"/>
            <p:cNvSpPr txBox="1"/>
            <p:nvPr/>
          </p:nvSpPr>
          <p:spPr>
            <a:xfrm>
              <a:off x="3780594" y="130379"/>
              <a:ext cx="1888183" cy="5334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b">
              <a:normAutofit fontScale="100000" lnSpcReduction="0"/>
            </a:bodyPr>
            <a:lstStyle>
              <a:lvl1pPr defTabSz="457200">
                <a:defRPr b="0" cap="none" spc="0" sz="2900">
                  <a:solidFill>
                    <a:srgbClr val="2E2D2E"/>
                  </a:solidFill>
                  <a:latin typeface="Menlo"/>
                  <a:ea typeface="Menlo"/>
                  <a:cs typeface="Menlo"/>
                  <a:sym typeface="Menlo"/>
                </a:defRPr>
              </a:lvl1pPr>
            </a:lstStyle>
            <a:p>
              <a:pPr/>
              <a:r>
                <a:t>%&gt;% gt()</a:t>
              </a:r>
            </a:p>
          </p:txBody>
        </p:sp>
      </p:grpSp>
      <p:grpSp>
        <p:nvGrpSpPr>
          <p:cNvPr id="567" name="Group"/>
          <p:cNvGrpSpPr/>
          <p:nvPr/>
        </p:nvGrpSpPr>
        <p:grpSpPr>
          <a:xfrm>
            <a:off x="15438663" y="2863634"/>
            <a:ext cx="2922625" cy="1440050"/>
            <a:chOff x="0" y="0"/>
            <a:chExt cx="2922623" cy="1440048"/>
          </a:xfrm>
        </p:grpSpPr>
        <p:sp>
          <p:nvSpPr>
            <p:cNvPr id="565" name="use this first"/>
            <p:cNvSpPr txBox="1"/>
            <p:nvPr/>
          </p:nvSpPr>
          <p:spPr>
            <a:xfrm>
              <a:off x="0" y="-1"/>
              <a:ext cx="2922624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3400">
                  <a:solidFill>
                    <a:srgbClr val="53585F"/>
                  </a:solidFill>
                </a:defRPr>
              </a:lvl1pPr>
            </a:lstStyle>
            <a:p>
              <a:pPr/>
              <a:r>
                <a:t>use this first</a:t>
              </a:r>
            </a:p>
          </p:txBody>
        </p:sp>
        <p:sp>
          <p:nvSpPr>
            <p:cNvPr id="566" name="once the table data is ready"/>
            <p:cNvSpPr txBox="1"/>
            <p:nvPr/>
          </p:nvSpPr>
          <p:spPr>
            <a:xfrm>
              <a:off x="0" y="551048"/>
              <a:ext cx="2702825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2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once the table data is ready</a:t>
              </a:r>
            </a:p>
          </p:txBody>
        </p:sp>
      </p:grpSp>
      <p:sp>
        <p:nvSpPr>
          <p:cNvPr id="568" name="❶"/>
          <p:cNvSpPr txBox="1"/>
          <p:nvPr/>
        </p:nvSpPr>
        <p:spPr>
          <a:xfrm>
            <a:off x="4127563" y="5180072"/>
            <a:ext cx="1072902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900">
                <a:solidFill>
                  <a:srgbClr val="53585F"/>
                </a:solidFill>
              </a:defRPr>
            </a:lvl1pPr>
          </a:lstStyle>
          <a:p>
            <a:pPr/>
            <a:r>
              <a:t>❶</a:t>
            </a:r>
          </a:p>
        </p:txBody>
      </p:sp>
      <p:sp>
        <p:nvSpPr>
          <p:cNvPr id="569" name="❷"/>
          <p:cNvSpPr txBox="1"/>
          <p:nvPr/>
        </p:nvSpPr>
        <p:spPr>
          <a:xfrm>
            <a:off x="10106370" y="5186511"/>
            <a:ext cx="1072902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900">
                <a:solidFill>
                  <a:srgbClr val="53585F"/>
                </a:solidFill>
              </a:defRPr>
            </a:lvl1pPr>
          </a:lstStyle>
          <a:p>
            <a:pPr/>
            <a:r>
              <a:t>❷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291710" y="5839222"/>
            <a:ext cx="6294640" cy="3671874"/>
          </a:xfrm>
          <a:prstGeom prst="rect">
            <a:avLst/>
          </a:prstGeom>
          <a:ln w="12700">
            <a:miter lim="400000"/>
          </a:ln>
        </p:spPr>
      </p:pic>
      <p:sp>
        <p:nvSpPr>
          <p:cNvPr id="572" name="The Functions for Making Display Tables"/>
          <p:cNvSpPr txBox="1"/>
          <p:nvPr/>
        </p:nvSpPr>
        <p:spPr>
          <a:xfrm>
            <a:off x="6400164" y="774699"/>
            <a:ext cx="1158367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Functions for Making Display Tables</a:t>
            </a:r>
          </a:p>
        </p:txBody>
      </p:sp>
      <p:graphicFrame>
        <p:nvGraphicFramePr>
          <p:cNvPr id="573" name="Table"/>
          <p:cNvGraphicFramePr/>
          <p:nvPr/>
        </p:nvGraphicFramePr>
        <p:xfrm>
          <a:off x="1670573" y="3285209"/>
          <a:ext cx="6942083" cy="101066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618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56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gt()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Create a gt table object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74" name="Create Table"/>
          <p:cNvSpPr txBox="1"/>
          <p:nvPr/>
        </p:nvSpPr>
        <p:spPr>
          <a:xfrm>
            <a:off x="1652337" y="2489423"/>
            <a:ext cx="1331351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Create Table</a:t>
            </a:r>
          </a:p>
        </p:txBody>
      </p:sp>
      <p:sp>
        <p:nvSpPr>
          <p:cNvPr id="575" name="Create/Modify Parts"/>
          <p:cNvSpPr txBox="1"/>
          <p:nvPr/>
        </p:nvSpPr>
        <p:spPr>
          <a:xfrm>
            <a:off x="1645177" y="5109147"/>
            <a:ext cx="1330960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Create/Modify Parts</a:t>
            </a:r>
          </a:p>
        </p:txBody>
      </p:sp>
      <p:graphicFrame>
        <p:nvGraphicFramePr>
          <p:cNvPr id="576" name="Table"/>
          <p:cNvGraphicFramePr/>
          <p:nvPr/>
        </p:nvGraphicFramePr>
        <p:xfrm>
          <a:off x="1659548" y="5916209"/>
          <a:ext cx="5697483" cy="202488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92040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tab_header()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table header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tab_spanner()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spanner column label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tab_row_group()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row group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tab_stubhead_label()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label text to the stubhead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tab_footnote()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footnote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tab_source_note()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source note citation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77" name="Table"/>
          <p:cNvGraphicFramePr/>
          <p:nvPr/>
        </p:nvGraphicFramePr>
        <p:xfrm>
          <a:off x="1662025" y="15354337"/>
          <a:ext cx="6942084" cy="354176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000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fmt_number()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numeric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fmt_scientific()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to scientific notation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fmt_percent()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a percentage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fmt_currency()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currencies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date-times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fmt_missing()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missing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78" name="Format Data"/>
          <p:cNvSpPr txBox="1"/>
          <p:nvPr/>
        </p:nvSpPr>
        <p:spPr>
          <a:xfrm>
            <a:off x="1654294" y="14574986"/>
            <a:ext cx="1330960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Format Data</a:t>
            </a:r>
          </a:p>
        </p:txBody>
      </p:sp>
      <p:sp>
        <p:nvSpPr>
          <p:cNvPr id="579" name="Line"/>
          <p:cNvSpPr/>
          <p:nvPr/>
        </p:nvSpPr>
        <p:spPr>
          <a:xfrm flipV="1">
            <a:off x="10761908" y="6215693"/>
            <a:ext cx="917669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80" name="Line"/>
          <p:cNvSpPr/>
          <p:nvPr/>
        </p:nvSpPr>
        <p:spPr>
          <a:xfrm>
            <a:off x="12362022" y="6680428"/>
            <a:ext cx="8476843" cy="3139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9818"/>
                </a:moveTo>
                <a:lnTo>
                  <a:pt x="10675" y="9818"/>
                </a:lnTo>
                <a:lnTo>
                  <a:pt x="10675" y="0"/>
                </a:ln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000000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81" name="Line"/>
          <p:cNvSpPr/>
          <p:nvPr/>
        </p:nvSpPr>
        <p:spPr>
          <a:xfrm>
            <a:off x="12688947" y="6953666"/>
            <a:ext cx="5146637" cy="10010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16209" y="21600"/>
                </a:lnTo>
                <a:lnTo>
                  <a:pt x="16209" y="0"/>
                </a:lnTo>
                <a:lnTo>
                  <a:pt x="21600" y="0"/>
                </a:lnTo>
              </a:path>
            </a:pathLst>
          </a:custGeom>
          <a:ln w="25400">
            <a:solidFill>
              <a:srgbClr val="000000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82" name="Line"/>
          <p:cNvSpPr/>
          <p:nvPr/>
        </p:nvSpPr>
        <p:spPr>
          <a:xfrm>
            <a:off x="9943796" y="8561978"/>
            <a:ext cx="10018829" cy="3907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2950" y="0"/>
                </a:lnTo>
                <a:lnTo>
                  <a:pt x="1295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000000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83" name="Line"/>
          <p:cNvSpPr/>
          <p:nvPr/>
        </p:nvSpPr>
        <p:spPr>
          <a:xfrm>
            <a:off x="12035767" y="9138805"/>
            <a:ext cx="7930823" cy="147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9757" y="0"/>
                </a:lnTo>
                <a:lnTo>
                  <a:pt x="9757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000000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84" name="Rectangle"/>
          <p:cNvSpPr/>
          <p:nvPr/>
        </p:nvSpPr>
        <p:spPr>
          <a:xfrm>
            <a:off x="16200372" y="7827864"/>
            <a:ext cx="97599" cy="31461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85" name="Line"/>
          <p:cNvSpPr/>
          <p:nvPr/>
        </p:nvSpPr>
        <p:spPr>
          <a:xfrm>
            <a:off x="10303929" y="7409643"/>
            <a:ext cx="7534466" cy="7436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7056" y="0"/>
                </a:lnTo>
                <a:lnTo>
                  <a:pt x="17056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rgbClr val="000000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586" name="gt object"/>
          <p:cNvSpPr txBox="1"/>
          <p:nvPr/>
        </p:nvSpPr>
        <p:spPr>
          <a:xfrm>
            <a:off x="18487817" y="9680486"/>
            <a:ext cx="292262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defRPr b="0" cap="none" spc="0" sz="3200">
                <a:solidFill>
                  <a:srgbClr val="53585F"/>
                </a:solidFill>
              </a:defRPr>
            </a:pPr>
            <a:r>
              <a:rPr b="1"/>
              <a:t>gt</a:t>
            </a:r>
            <a:r>
              <a:t> object</a:t>
            </a:r>
          </a:p>
        </p:txBody>
      </p:sp>
      <p:sp>
        <p:nvSpPr>
          <p:cNvPr id="587" name="Use as many (or as few) of these as you need!"/>
          <p:cNvSpPr txBox="1"/>
          <p:nvPr/>
        </p:nvSpPr>
        <p:spPr>
          <a:xfrm>
            <a:off x="1642832" y="10033389"/>
            <a:ext cx="16515467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Use as many (or as few) of these as you need!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348172 0.000607" origin="layout" pathEditMode="relative">
                                      <p:cBhvr>
                                        <p:cTn id="6" dur="1000" fill="hold"/>
                                        <p:tgtEl>
                                          <p:spTgt spid="5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0" dur="5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4" dur="500"/>
                                        <p:tgtEl>
                                          <p:spTgt spid="5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8" dur="5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Class="entr" nodeType="after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5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Class="entr" nodeType="after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6" dur="5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Class="entr" nodeType="after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0" dur="5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Class="entr" nodeType="afterEffect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4" dur="5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85" grpId="5"/>
      <p:bldP build="whole" bldLvl="1" animBg="1" rev="0" advAuto="0" spid="580" grpId="3"/>
      <p:bldP build="whole" bldLvl="1" animBg="1" rev="0" advAuto="0" spid="582" grpId="6"/>
      <p:bldP build="whole" bldLvl="1" animBg="1" rev="0" advAuto="0" spid="583" grpId="7"/>
      <p:bldP build="whole" bldLvl="1" animBg="1" rev="0" advAuto="0" spid="579" grpId="2"/>
      <p:bldP build="whole" bldLvl="1" animBg="1" rev="0" advAuto="0" spid="581" grpId="4"/>
      <p:bldP build="whole" bldLvl="1" animBg="1" rev="0" advAuto="0" spid="586" grpId="8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The Functions for Making Display Tables"/>
          <p:cNvSpPr txBox="1"/>
          <p:nvPr/>
        </p:nvSpPr>
        <p:spPr>
          <a:xfrm>
            <a:off x="6400164" y="774699"/>
            <a:ext cx="1158367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Functions for Making Display Tables</a:t>
            </a:r>
          </a:p>
        </p:txBody>
      </p:sp>
      <p:sp>
        <p:nvSpPr>
          <p:cNvPr id="590" name="Create/Modify Parts"/>
          <p:cNvSpPr txBox="1"/>
          <p:nvPr/>
        </p:nvSpPr>
        <p:spPr>
          <a:xfrm>
            <a:off x="-14988545" y="5109147"/>
            <a:ext cx="1330960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Create/Modify Parts</a:t>
            </a:r>
          </a:p>
        </p:txBody>
      </p:sp>
      <p:graphicFrame>
        <p:nvGraphicFramePr>
          <p:cNvPr id="591" name="Table"/>
          <p:cNvGraphicFramePr/>
          <p:nvPr/>
        </p:nvGraphicFramePr>
        <p:xfrm>
          <a:off x="-14974173" y="5916209"/>
          <a:ext cx="5697483" cy="202488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92040"/>
                <a:gridCol w="8382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tab_header()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table header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tab_spanner()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spanner column label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tab_row_group()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row group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tab_stubhead_label()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label text to the stubhead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tab_footnote()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footnote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tab_source_note()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source note citation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592" name="Table"/>
          <p:cNvGraphicFramePr/>
          <p:nvPr/>
        </p:nvGraphicFramePr>
        <p:xfrm>
          <a:off x="1662025" y="5887939"/>
          <a:ext cx="6942084" cy="354176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000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fmt_number()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numeric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fmt_scientific()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to scientific notation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fmt_percent()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a percentage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fmt_currency()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currencies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date-times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fmt_missing()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missing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93" name="Format Data"/>
          <p:cNvSpPr txBox="1"/>
          <p:nvPr/>
        </p:nvSpPr>
        <p:spPr>
          <a:xfrm>
            <a:off x="1654294" y="5108588"/>
            <a:ext cx="1330960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Format Data</a:t>
            </a:r>
          </a:p>
        </p:txBody>
      </p:sp>
      <p:pic>
        <p:nvPicPr>
          <p:cNvPr id="59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796791" y="5839222"/>
            <a:ext cx="6294640" cy="3671874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595" name="Table"/>
          <p:cNvGraphicFramePr/>
          <p:nvPr/>
        </p:nvGraphicFramePr>
        <p:xfrm>
          <a:off x="1670573" y="3285209"/>
          <a:ext cx="6942083" cy="101066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618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56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gt()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Create a gt table object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96" name="Create Table"/>
          <p:cNvSpPr txBox="1"/>
          <p:nvPr/>
        </p:nvSpPr>
        <p:spPr>
          <a:xfrm>
            <a:off x="1652337" y="2489423"/>
            <a:ext cx="1331351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Create Table</a:t>
            </a:r>
          </a:p>
        </p:txBody>
      </p:sp>
      <p:grpSp>
        <p:nvGrpSpPr>
          <p:cNvPr id="599" name="Group"/>
          <p:cNvGrpSpPr/>
          <p:nvPr/>
        </p:nvGrpSpPr>
        <p:grpSpPr>
          <a:xfrm>
            <a:off x="14092274" y="6179151"/>
            <a:ext cx="6738149" cy="4191753"/>
            <a:chOff x="0" y="0"/>
            <a:chExt cx="6738147" cy="4191751"/>
          </a:xfrm>
        </p:grpSpPr>
        <p:sp>
          <p:nvSpPr>
            <p:cNvPr id="597" name="Line"/>
            <p:cNvSpPr/>
            <p:nvPr/>
          </p:nvSpPr>
          <p:spPr>
            <a:xfrm flipV="1">
              <a:off x="237160" y="1766134"/>
              <a:ext cx="6500988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oval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598" name="Line"/>
            <p:cNvSpPr/>
            <p:nvPr/>
          </p:nvSpPr>
          <p:spPr>
            <a:xfrm>
              <a:off x="0" y="0"/>
              <a:ext cx="252260" cy="41917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314" y="21600"/>
                  </a:lnTo>
                </a:path>
              </a:pathLst>
            </a:cu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sp>
        <p:nvSpPr>
          <p:cNvPr id="600" name="gt object"/>
          <p:cNvSpPr txBox="1"/>
          <p:nvPr/>
        </p:nvSpPr>
        <p:spPr>
          <a:xfrm>
            <a:off x="18487817" y="9680486"/>
            <a:ext cx="292262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defRPr b="0" cap="none" spc="0" sz="3200">
                <a:solidFill>
                  <a:srgbClr val="53585F"/>
                </a:solidFill>
              </a:defRPr>
            </a:pPr>
            <a:r>
              <a:rPr b="1"/>
              <a:t>gt</a:t>
            </a:r>
            <a:r>
              <a:t> object</a:t>
            </a:r>
          </a:p>
        </p:txBody>
      </p:sp>
      <p:sp>
        <p:nvSpPr>
          <p:cNvPr id="601" name="These make the data appear as you want the data to appear."/>
          <p:cNvSpPr txBox="1"/>
          <p:nvPr/>
        </p:nvSpPr>
        <p:spPr>
          <a:xfrm>
            <a:off x="1595383" y="10982359"/>
            <a:ext cx="1651546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These make the data appear as you want the data to appear.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5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5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99" grpId="1"/>
      <p:bldP build="whole" bldLvl="1" animBg="1" rev="0" advAuto="0" spid="600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The Functions for Making Display Tables"/>
          <p:cNvSpPr txBox="1"/>
          <p:nvPr/>
        </p:nvSpPr>
        <p:spPr>
          <a:xfrm>
            <a:off x="6400164" y="774699"/>
            <a:ext cx="1158367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Functions for Making Display Tables</a:t>
            </a:r>
          </a:p>
        </p:txBody>
      </p:sp>
      <p:sp>
        <p:nvSpPr>
          <p:cNvPr id="604" name="Create/Modify Parts"/>
          <p:cNvSpPr txBox="1"/>
          <p:nvPr/>
        </p:nvSpPr>
        <p:spPr>
          <a:xfrm>
            <a:off x="-14988545" y="5109147"/>
            <a:ext cx="1330960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Create/Modify Parts</a:t>
            </a:r>
          </a:p>
        </p:txBody>
      </p:sp>
      <p:graphicFrame>
        <p:nvGraphicFramePr>
          <p:cNvPr id="605" name="Table"/>
          <p:cNvGraphicFramePr/>
          <p:nvPr/>
        </p:nvGraphicFramePr>
        <p:xfrm>
          <a:off x="-14974173" y="5916209"/>
          <a:ext cx="5697483" cy="202488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92040"/>
                <a:gridCol w="8382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tab_header()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table header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tab_spanner()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spanner column label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tab_row_group()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row group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tab_stubhead_label()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label text to the stubhead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tab_footnote()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footnote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CB297B"/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tab_source_note()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Add a source note citation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06" name="Table"/>
          <p:cNvGraphicFramePr/>
          <p:nvPr/>
        </p:nvGraphicFramePr>
        <p:xfrm>
          <a:off x="1662025" y="5887939"/>
          <a:ext cx="6942084" cy="354176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000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fmt_number()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numeric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fmt_scientific()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to scientific notation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fmt_percent()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a percentage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fmt_currency()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currencies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date-times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fmt_missing()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missing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07" name="Format Data"/>
          <p:cNvSpPr txBox="1"/>
          <p:nvPr/>
        </p:nvSpPr>
        <p:spPr>
          <a:xfrm>
            <a:off x="1654294" y="5108588"/>
            <a:ext cx="1330960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Format Data</a:t>
            </a:r>
          </a:p>
        </p:txBody>
      </p:sp>
      <p:pic>
        <p:nvPicPr>
          <p:cNvPr id="60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537765" y="5839222"/>
            <a:ext cx="6294640" cy="3671874"/>
          </a:xfrm>
          <a:prstGeom prst="rect">
            <a:avLst/>
          </a:prstGeom>
          <a:ln w="12700">
            <a:miter lim="400000"/>
          </a:ln>
        </p:spPr>
      </p:pic>
      <p:graphicFrame>
        <p:nvGraphicFramePr>
          <p:cNvPr id="609" name="Table"/>
          <p:cNvGraphicFramePr/>
          <p:nvPr/>
        </p:nvGraphicFramePr>
        <p:xfrm>
          <a:off x="1670573" y="3285209"/>
          <a:ext cx="6942083" cy="101066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618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56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gt()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Create a gt table object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10" name="Create Table"/>
          <p:cNvSpPr txBox="1"/>
          <p:nvPr/>
        </p:nvSpPr>
        <p:spPr>
          <a:xfrm>
            <a:off x="1652337" y="2489423"/>
            <a:ext cx="1331351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Create Table</a:t>
            </a:r>
          </a:p>
        </p:txBody>
      </p:sp>
      <p:grpSp>
        <p:nvGrpSpPr>
          <p:cNvPr id="628" name="Group"/>
          <p:cNvGrpSpPr/>
          <p:nvPr/>
        </p:nvGrpSpPr>
        <p:grpSpPr>
          <a:xfrm>
            <a:off x="14983927" y="5479162"/>
            <a:ext cx="3768573" cy="5252008"/>
            <a:chOff x="0" y="0"/>
            <a:chExt cx="3768572" cy="5252006"/>
          </a:xfrm>
        </p:grpSpPr>
        <p:sp>
          <p:nvSpPr>
            <p:cNvPr id="611" name="Rectangle"/>
            <p:cNvSpPr/>
            <p:nvPr/>
          </p:nvSpPr>
          <p:spPr>
            <a:xfrm>
              <a:off x="18412" y="1244485"/>
              <a:ext cx="3741083" cy="3988946"/>
            </a:xfrm>
            <a:prstGeom prst="rect">
              <a:avLst/>
            </a:prstGeom>
            <a:solidFill>
              <a:srgbClr val="CAE4F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12" name="Rectangle"/>
            <p:cNvSpPr/>
            <p:nvPr/>
          </p:nvSpPr>
          <p:spPr>
            <a:xfrm>
              <a:off x="27925" y="20462"/>
              <a:ext cx="3731571" cy="1223878"/>
            </a:xfrm>
            <a:prstGeom prst="rect">
              <a:avLst/>
            </a:prstGeom>
            <a:solidFill>
              <a:srgbClr val="F9DAC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13" name="Rectangle"/>
            <p:cNvSpPr/>
            <p:nvPr/>
          </p:nvSpPr>
          <p:spPr>
            <a:xfrm>
              <a:off x="31942" y="317377"/>
              <a:ext cx="3723537" cy="677917"/>
            </a:xfrm>
            <a:prstGeom prst="rect">
              <a:avLst/>
            </a:prstGeom>
            <a:solidFill>
              <a:srgbClr val="A2E5D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14" name="Line"/>
            <p:cNvSpPr/>
            <p:nvPr/>
          </p:nvSpPr>
          <p:spPr>
            <a:xfrm flipV="1">
              <a:off x="212398" y="21289"/>
              <a:ext cx="1" cy="5069448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15" name="Line"/>
            <p:cNvSpPr/>
            <p:nvPr/>
          </p:nvSpPr>
          <p:spPr>
            <a:xfrm flipV="1">
              <a:off x="3565510" y="22393"/>
              <a:ext cx="1" cy="5068343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16" name="Line"/>
            <p:cNvSpPr/>
            <p:nvPr/>
          </p:nvSpPr>
          <p:spPr>
            <a:xfrm>
              <a:off x="37365" y="5091202"/>
              <a:ext cx="372353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17" name="Line"/>
            <p:cNvSpPr/>
            <p:nvPr/>
          </p:nvSpPr>
          <p:spPr>
            <a:xfrm>
              <a:off x="29331" y="4180046"/>
              <a:ext cx="3731571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18" name="Line"/>
            <p:cNvSpPr/>
            <p:nvPr/>
          </p:nvSpPr>
          <p:spPr>
            <a:xfrm>
              <a:off x="26517" y="3268890"/>
              <a:ext cx="373438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19" name="Line"/>
            <p:cNvSpPr/>
            <p:nvPr/>
          </p:nvSpPr>
          <p:spPr>
            <a:xfrm>
              <a:off x="22297" y="2354073"/>
              <a:ext cx="373860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20" name="Line"/>
            <p:cNvSpPr/>
            <p:nvPr/>
          </p:nvSpPr>
          <p:spPr>
            <a:xfrm>
              <a:off x="17006" y="1444084"/>
              <a:ext cx="374389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21" name="0.135"/>
            <p:cNvSpPr txBox="1"/>
            <p:nvPr/>
          </p:nvSpPr>
          <p:spPr>
            <a:xfrm>
              <a:off x="265724" y="1578307"/>
              <a:ext cx="324646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0.135</a:t>
              </a:r>
            </a:p>
          </p:txBody>
        </p:sp>
        <p:sp>
          <p:nvSpPr>
            <p:cNvPr id="622" name="5.924"/>
            <p:cNvSpPr txBox="1"/>
            <p:nvPr/>
          </p:nvSpPr>
          <p:spPr>
            <a:xfrm>
              <a:off x="272653" y="2489462"/>
              <a:ext cx="3232604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5.924</a:t>
              </a:r>
            </a:p>
          </p:txBody>
        </p:sp>
        <p:sp>
          <p:nvSpPr>
            <p:cNvPr id="623" name="803.643"/>
            <p:cNvSpPr txBox="1"/>
            <p:nvPr/>
          </p:nvSpPr>
          <p:spPr>
            <a:xfrm>
              <a:off x="260460" y="3400618"/>
              <a:ext cx="325698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803.643</a:t>
              </a:r>
            </a:p>
          </p:txBody>
        </p:sp>
        <p:sp>
          <p:nvSpPr>
            <p:cNvPr id="624" name="6271.201"/>
            <p:cNvSpPr txBox="1"/>
            <p:nvPr/>
          </p:nvSpPr>
          <p:spPr>
            <a:xfrm>
              <a:off x="261632" y="4311773"/>
              <a:ext cx="325464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6271.201</a:t>
              </a:r>
            </a:p>
          </p:txBody>
        </p:sp>
        <p:sp>
          <p:nvSpPr>
            <p:cNvPr id="625" name="numeric_col"/>
            <p:cNvSpPr txBox="1"/>
            <p:nvPr/>
          </p:nvSpPr>
          <p:spPr>
            <a:xfrm>
              <a:off x="448409" y="308088"/>
              <a:ext cx="287174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lnSpc>
                  <a:spcPct val="80000"/>
                </a:lnSpc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numeric_col</a:t>
              </a:r>
            </a:p>
          </p:txBody>
        </p:sp>
        <p:sp>
          <p:nvSpPr>
            <p:cNvPr id="626" name="Rectangle"/>
            <p:cNvSpPr/>
            <p:nvPr/>
          </p:nvSpPr>
          <p:spPr>
            <a:xfrm>
              <a:off x="3628913" y="8507"/>
              <a:ext cx="139660" cy="5229303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27" name="Rectangle"/>
            <p:cNvSpPr/>
            <p:nvPr/>
          </p:nvSpPr>
          <p:spPr>
            <a:xfrm flipH="1">
              <a:off x="0" y="0"/>
              <a:ext cx="139659" cy="5252007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grpSp>
        <p:nvGrpSpPr>
          <p:cNvPr id="646" name="Group"/>
          <p:cNvGrpSpPr/>
          <p:nvPr/>
        </p:nvGrpSpPr>
        <p:grpSpPr>
          <a:xfrm>
            <a:off x="19936838" y="5479162"/>
            <a:ext cx="3768574" cy="5252008"/>
            <a:chOff x="0" y="0"/>
            <a:chExt cx="3768572" cy="5252006"/>
          </a:xfrm>
        </p:grpSpPr>
        <p:sp>
          <p:nvSpPr>
            <p:cNvPr id="629" name="Rectangle"/>
            <p:cNvSpPr/>
            <p:nvPr/>
          </p:nvSpPr>
          <p:spPr>
            <a:xfrm>
              <a:off x="18412" y="1244485"/>
              <a:ext cx="3741083" cy="3988946"/>
            </a:xfrm>
            <a:prstGeom prst="rect">
              <a:avLst/>
            </a:prstGeom>
            <a:solidFill>
              <a:srgbClr val="CAE4F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30" name="Rectangle"/>
            <p:cNvSpPr/>
            <p:nvPr/>
          </p:nvSpPr>
          <p:spPr>
            <a:xfrm>
              <a:off x="27925" y="20462"/>
              <a:ext cx="3731571" cy="1223878"/>
            </a:xfrm>
            <a:prstGeom prst="rect">
              <a:avLst/>
            </a:prstGeom>
            <a:solidFill>
              <a:srgbClr val="F9DAC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31" name="Rectangle"/>
            <p:cNvSpPr/>
            <p:nvPr/>
          </p:nvSpPr>
          <p:spPr>
            <a:xfrm>
              <a:off x="31942" y="317377"/>
              <a:ext cx="3723537" cy="677917"/>
            </a:xfrm>
            <a:prstGeom prst="rect">
              <a:avLst/>
            </a:prstGeom>
            <a:solidFill>
              <a:srgbClr val="A2E5D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32" name="Line"/>
            <p:cNvSpPr/>
            <p:nvPr/>
          </p:nvSpPr>
          <p:spPr>
            <a:xfrm flipV="1">
              <a:off x="212398" y="21289"/>
              <a:ext cx="1" cy="5069448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33" name="Line"/>
            <p:cNvSpPr/>
            <p:nvPr/>
          </p:nvSpPr>
          <p:spPr>
            <a:xfrm flipV="1">
              <a:off x="3565510" y="22393"/>
              <a:ext cx="1" cy="5068343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34" name="Line"/>
            <p:cNvSpPr/>
            <p:nvPr/>
          </p:nvSpPr>
          <p:spPr>
            <a:xfrm>
              <a:off x="37365" y="5091202"/>
              <a:ext cx="372353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35" name="Line"/>
            <p:cNvSpPr/>
            <p:nvPr/>
          </p:nvSpPr>
          <p:spPr>
            <a:xfrm>
              <a:off x="29331" y="4180046"/>
              <a:ext cx="3731571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36" name="Line"/>
            <p:cNvSpPr/>
            <p:nvPr/>
          </p:nvSpPr>
          <p:spPr>
            <a:xfrm>
              <a:off x="26517" y="3268890"/>
              <a:ext cx="373438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37" name="Line"/>
            <p:cNvSpPr/>
            <p:nvPr/>
          </p:nvSpPr>
          <p:spPr>
            <a:xfrm>
              <a:off x="22297" y="2354073"/>
              <a:ext cx="373860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38" name="Line"/>
            <p:cNvSpPr/>
            <p:nvPr/>
          </p:nvSpPr>
          <p:spPr>
            <a:xfrm>
              <a:off x="17006" y="1444084"/>
              <a:ext cx="374389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39" name="0.1"/>
            <p:cNvSpPr txBox="1"/>
            <p:nvPr/>
          </p:nvSpPr>
          <p:spPr>
            <a:xfrm>
              <a:off x="265724" y="1578307"/>
              <a:ext cx="324646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0.1</a:t>
              </a:r>
            </a:p>
          </p:txBody>
        </p:sp>
        <p:sp>
          <p:nvSpPr>
            <p:cNvPr id="640" name="5.9"/>
            <p:cNvSpPr txBox="1"/>
            <p:nvPr/>
          </p:nvSpPr>
          <p:spPr>
            <a:xfrm>
              <a:off x="272653" y="2489462"/>
              <a:ext cx="3232604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5.9</a:t>
              </a:r>
            </a:p>
          </p:txBody>
        </p:sp>
        <p:sp>
          <p:nvSpPr>
            <p:cNvPr id="641" name="803.6"/>
            <p:cNvSpPr txBox="1"/>
            <p:nvPr/>
          </p:nvSpPr>
          <p:spPr>
            <a:xfrm>
              <a:off x="260460" y="3400618"/>
              <a:ext cx="325698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803.6</a:t>
              </a:r>
            </a:p>
          </p:txBody>
        </p:sp>
        <p:sp>
          <p:nvSpPr>
            <p:cNvPr id="642" name="6,271.2"/>
            <p:cNvSpPr txBox="1"/>
            <p:nvPr/>
          </p:nvSpPr>
          <p:spPr>
            <a:xfrm>
              <a:off x="261632" y="4311773"/>
              <a:ext cx="325464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6,271.2</a:t>
              </a:r>
            </a:p>
          </p:txBody>
        </p:sp>
        <p:sp>
          <p:nvSpPr>
            <p:cNvPr id="643" name="numeric_col"/>
            <p:cNvSpPr txBox="1"/>
            <p:nvPr/>
          </p:nvSpPr>
          <p:spPr>
            <a:xfrm>
              <a:off x="448409" y="308088"/>
              <a:ext cx="287174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lnSpc>
                  <a:spcPct val="80000"/>
                </a:lnSpc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numeric_col</a:t>
              </a:r>
            </a:p>
          </p:txBody>
        </p:sp>
        <p:sp>
          <p:nvSpPr>
            <p:cNvPr id="644" name="Rectangle"/>
            <p:cNvSpPr/>
            <p:nvPr/>
          </p:nvSpPr>
          <p:spPr>
            <a:xfrm>
              <a:off x="3628913" y="8507"/>
              <a:ext cx="139660" cy="5229303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45" name="Rectangle"/>
            <p:cNvSpPr/>
            <p:nvPr/>
          </p:nvSpPr>
          <p:spPr>
            <a:xfrm flipH="1">
              <a:off x="0" y="0"/>
              <a:ext cx="139659" cy="5252007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sp>
        <p:nvSpPr>
          <p:cNvPr id="647" name="Line"/>
          <p:cNvSpPr/>
          <p:nvPr/>
        </p:nvSpPr>
        <p:spPr>
          <a:xfrm>
            <a:off x="18723074" y="8281889"/>
            <a:ext cx="1285509" cy="1"/>
          </a:xfrm>
          <a:prstGeom prst="line">
            <a:avLst/>
          </a:prstGeom>
          <a:ln w="63500">
            <a:solidFill>
              <a:srgbClr val="97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648" name="decimals = 1"/>
          <p:cNvSpPr txBox="1"/>
          <p:nvPr/>
        </p:nvSpPr>
        <p:spPr>
          <a:xfrm>
            <a:off x="17840638" y="11088376"/>
            <a:ext cx="305038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 defTabSz="457200">
              <a:defRPr b="0" cap="none" spc="0" sz="3200">
                <a:solidFill>
                  <a:srgbClr val="2E2D2E"/>
                </a:solidFill>
                <a:latin typeface="Menlo"/>
                <a:ea typeface="Menlo"/>
                <a:cs typeface="Menlo"/>
                <a:sym typeface="Menlo"/>
              </a:defRPr>
            </a:lvl1pPr>
          </a:lstStyle>
          <a:p>
            <a:pPr/>
            <a:r>
              <a:t>decimals = 1</a:t>
            </a:r>
          </a:p>
        </p:txBody>
      </p:sp>
      <p:sp>
        <p:nvSpPr>
          <p:cNvPr id="649" name="Circle"/>
          <p:cNvSpPr/>
          <p:nvPr/>
        </p:nvSpPr>
        <p:spPr>
          <a:xfrm>
            <a:off x="1491885" y="5999143"/>
            <a:ext cx="342828" cy="342828"/>
          </a:xfrm>
          <a:prstGeom prst="ellipse">
            <a:avLst/>
          </a:prstGeom>
          <a:solidFill>
            <a:srgbClr val="56C1FF">
              <a:alpha val="5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650" name="before"/>
          <p:cNvSpPr txBox="1"/>
          <p:nvPr/>
        </p:nvSpPr>
        <p:spPr>
          <a:xfrm>
            <a:off x="15728165" y="4347255"/>
            <a:ext cx="228009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4400">
                <a:solidFill>
                  <a:srgbClr val="53585F"/>
                </a:solidFill>
              </a:defRPr>
            </a:lvl1pPr>
          </a:lstStyle>
          <a:p>
            <a:pPr/>
            <a:r>
              <a:t>before</a:t>
            </a:r>
          </a:p>
        </p:txBody>
      </p:sp>
      <p:sp>
        <p:nvSpPr>
          <p:cNvPr id="651" name="after"/>
          <p:cNvSpPr txBox="1"/>
          <p:nvPr/>
        </p:nvSpPr>
        <p:spPr>
          <a:xfrm>
            <a:off x="20681077" y="4347255"/>
            <a:ext cx="228009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4400">
                <a:solidFill>
                  <a:srgbClr val="53585F"/>
                </a:solidFill>
              </a:defRPr>
            </a:lvl1pPr>
          </a:lstStyle>
          <a:p>
            <a:pPr/>
            <a:r>
              <a:t>after</a:t>
            </a:r>
          </a:p>
        </p:txBody>
      </p:sp>
      <p:sp>
        <p:nvSpPr>
          <p:cNvPr id="652" name="Formatting numbers is super simple."/>
          <p:cNvSpPr txBox="1"/>
          <p:nvPr/>
        </p:nvSpPr>
        <p:spPr>
          <a:xfrm>
            <a:off x="1595383" y="10982359"/>
            <a:ext cx="13173303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Formatting numbers is super simple.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The Functions for Making Display Tables"/>
          <p:cNvSpPr txBox="1"/>
          <p:nvPr/>
        </p:nvSpPr>
        <p:spPr>
          <a:xfrm>
            <a:off x="6400164" y="774699"/>
            <a:ext cx="1158367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Functions for Making Display Tables</a:t>
            </a:r>
          </a:p>
        </p:txBody>
      </p:sp>
      <p:graphicFrame>
        <p:nvGraphicFramePr>
          <p:cNvPr id="655" name="Table"/>
          <p:cNvGraphicFramePr/>
          <p:nvPr/>
        </p:nvGraphicFramePr>
        <p:xfrm>
          <a:off x="1662025" y="5887939"/>
          <a:ext cx="6942084" cy="354176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000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315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fmt_number()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numeric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315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fmt_scientific()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to scientific notation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315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fmt_percent()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a percentage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fmt_currency()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currencies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315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415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315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415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315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415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date-times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315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fmt_missing()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415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missing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56" name="Format Data"/>
          <p:cNvSpPr txBox="1"/>
          <p:nvPr/>
        </p:nvSpPr>
        <p:spPr>
          <a:xfrm>
            <a:off x="1654294" y="5108588"/>
            <a:ext cx="1330960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Format Data</a:t>
            </a:r>
          </a:p>
        </p:txBody>
      </p:sp>
      <p:graphicFrame>
        <p:nvGraphicFramePr>
          <p:cNvPr id="657" name="Table"/>
          <p:cNvGraphicFramePr/>
          <p:nvPr/>
        </p:nvGraphicFramePr>
        <p:xfrm>
          <a:off x="1670573" y="3285209"/>
          <a:ext cx="6942083" cy="101066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618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56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gt()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Create a gt table object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58" name="Create Table"/>
          <p:cNvSpPr txBox="1"/>
          <p:nvPr/>
        </p:nvSpPr>
        <p:spPr>
          <a:xfrm>
            <a:off x="1652337" y="2489423"/>
            <a:ext cx="1331351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Create Table</a:t>
            </a:r>
          </a:p>
        </p:txBody>
      </p:sp>
      <p:grpSp>
        <p:nvGrpSpPr>
          <p:cNvPr id="676" name="Group"/>
          <p:cNvGrpSpPr/>
          <p:nvPr/>
        </p:nvGrpSpPr>
        <p:grpSpPr>
          <a:xfrm>
            <a:off x="14983927" y="5479162"/>
            <a:ext cx="3768573" cy="5252008"/>
            <a:chOff x="0" y="0"/>
            <a:chExt cx="3768572" cy="5252006"/>
          </a:xfrm>
        </p:grpSpPr>
        <p:sp>
          <p:nvSpPr>
            <p:cNvPr id="659" name="Rectangle"/>
            <p:cNvSpPr/>
            <p:nvPr/>
          </p:nvSpPr>
          <p:spPr>
            <a:xfrm>
              <a:off x="18412" y="1244485"/>
              <a:ext cx="3741083" cy="3988946"/>
            </a:xfrm>
            <a:prstGeom prst="rect">
              <a:avLst/>
            </a:prstGeom>
            <a:solidFill>
              <a:srgbClr val="CAE4F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60" name="Rectangle"/>
            <p:cNvSpPr/>
            <p:nvPr/>
          </p:nvSpPr>
          <p:spPr>
            <a:xfrm>
              <a:off x="27925" y="20462"/>
              <a:ext cx="3731571" cy="1223878"/>
            </a:xfrm>
            <a:prstGeom prst="rect">
              <a:avLst/>
            </a:prstGeom>
            <a:solidFill>
              <a:srgbClr val="F9DAC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61" name="Rectangle"/>
            <p:cNvSpPr/>
            <p:nvPr/>
          </p:nvSpPr>
          <p:spPr>
            <a:xfrm>
              <a:off x="31942" y="317377"/>
              <a:ext cx="3723537" cy="677917"/>
            </a:xfrm>
            <a:prstGeom prst="rect">
              <a:avLst/>
            </a:prstGeom>
            <a:solidFill>
              <a:srgbClr val="A2E5D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62" name="Line"/>
            <p:cNvSpPr/>
            <p:nvPr/>
          </p:nvSpPr>
          <p:spPr>
            <a:xfrm flipV="1">
              <a:off x="212398" y="21289"/>
              <a:ext cx="1" cy="5069448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63" name="Line"/>
            <p:cNvSpPr/>
            <p:nvPr/>
          </p:nvSpPr>
          <p:spPr>
            <a:xfrm flipV="1">
              <a:off x="3565510" y="22393"/>
              <a:ext cx="1" cy="5068343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64" name="Line"/>
            <p:cNvSpPr/>
            <p:nvPr/>
          </p:nvSpPr>
          <p:spPr>
            <a:xfrm>
              <a:off x="37365" y="5091202"/>
              <a:ext cx="372353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65" name="Line"/>
            <p:cNvSpPr/>
            <p:nvPr/>
          </p:nvSpPr>
          <p:spPr>
            <a:xfrm>
              <a:off x="29331" y="4180046"/>
              <a:ext cx="3731571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66" name="Line"/>
            <p:cNvSpPr/>
            <p:nvPr/>
          </p:nvSpPr>
          <p:spPr>
            <a:xfrm>
              <a:off x="26517" y="3268890"/>
              <a:ext cx="373438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67" name="Line"/>
            <p:cNvSpPr/>
            <p:nvPr/>
          </p:nvSpPr>
          <p:spPr>
            <a:xfrm>
              <a:off x="22297" y="2354073"/>
              <a:ext cx="373860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68" name="Line"/>
            <p:cNvSpPr/>
            <p:nvPr/>
          </p:nvSpPr>
          <p:spPr>
            <a:xfrm>
              <a:off x="17006" y="1444084"/>
              <a:ext cx="374389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69" name="0.135"/>
            <p:cNvSpPr txBox="1"/>
            <p:nvPr/>
          </p:nvSpPr>
          <p:spPr>
            <a:xfrm>
              <a:off x="265724" y="1578307"/>
              <a:ext cx="324646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0.135</a:t>
              </a:r>
            </a:p>
          </p:txBody>
        </p:sp>
        <p:sp>
          <p:nvSpPr>
            <p:cNvPr id="670" name="5.924"/>
            <p:cNvSpPr txBox="1"/>
            <p:nvPr/>
          </p:nvSpPr>
          <p:spPr>
            <a:xfrm>
              <a:off x="272653" y="2489462"/>
              <a:ext cx="3232604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5.924</a:t>
              </a:r>
            </a:p>
          </p:txBody>
        </p:sp>
        <p:sp>
          <p:nvSpPr>
            <p:cNvPr id="671" name="803.643"/>
            <p:cNvSpPr txBox="1"/>
            <p:nvPr/>
          </p:nvSpPr>
          <p:spPr>
            <a:xfrm>
              <a:off x="260460" y="3400618"/>
              <a:ext cx="325698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803.643</a:t>
              </a:r>
            </a:p>
          </p:txBody>
        </p:sp>
        <p:sp>
          <p:nvSpPr>
            <p:cNvPr id="672" name="6271.201"/>
            <p:cNvSpPr txBox="1"/>
            <p:nvPr/>
          </p:nvSpPr>
          <p:spPr>
            <a:xfrm>
              <a:off x="261632" y="4311773"/>
              <a:ext cx="325464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6271.201</a:t>
              </a:r>
            </a:p>
          </p:txBody>
        </p:sp>
        <p:sp>
          <p:nvSpPr>
            <p:cNvPr id="673" name="numeric_col"/>
            <p:cNvSpPr txBox="1"/>
            <p:nvPr/>
          </p:nvSpPr>
          <p:spPr>
            <a:xfrm>
              <a:off x="448409" y="308088"/>
              <a:ext cx="287174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lnSpc>
                  <a:spcPct val="80000"/>
                </a:lnSpc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numeric_col</a:t>
              </a:r>
            </a:p>
          </p:txBody>
        </p:sp>
        <p:sp>
          <p:nvSpPr>
            <p:cNvPr id="674" name="Rectangle"/>
            <p:cNvSpPr/>
            <p:nvPr/>
          </p:nvSpPr>
          <p:spPr>
            <a:xfrm>
              <a:off x="3628913" y="8507"/>
              <a:ext cx="139660" cy="5229303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75" name="Rectangle"/>
            <p:cNvSpPr/>
            <p:nvPr/>
          </p:nvSpPr>
          <p:spPr>
            <a:xfrm flipH="1">
              <a:off x="0" y="0"/>
              <a:ext cx="139659" cy="5252007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grpSp>
        <p:nvGrpSpPr>
          <p:cNvPr id="694" name="Group"/>
          <p:cNvGrpSpPr/>
          <p:nvPr/>
        </p:nvGrpSpPr>
        <p:grpSpPr>
          <a:xfrm>
            <a:off x="19936838" y="5479162"/>
            <a:ext cx="3768574" cy="5252008"/>
            <a:chOff x="0" y="0"/>
            <a:chExt cx="3768572" cy="5252006"/>
          </a:xfrm>
        </p:grpSpPr>
        <p:sp>
          <p:nvSpPr>
            <p:cNvPr id="677" name="Rectangle"/>
            <p:cNvSpPr/>
            <p:nvPr/>
          </p:nvSpPr>
          <p:spPr>
            <a:xfrm>
              <a:off x="18412" y="1244485"/>
              <a:ext cx="3741083" cy="3988946"/>
            </a:xfrm>
            <a:prstGeom prst="rect">
              <a:avLst/>
            </a:prstGeom>
            <a:solidFill>
              <a:srgbClr val="CAE4F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78" name="Rectangle"/>
            <p:cNvSpPr/>
            <p:nvPr/>
          </p:nvSpPr>
          <p:spPr>
            <a:xfrm>
              <a:off x="27925" y="20462"/>
              <a:ext cx="3731571" cy="1223878"/>
            </a:xfrm>
            <a:prstGeom prst="rect">
              <a:avLst/>
            </a:prstGeom>
            <a:solidFill>
              <a:srgbClr val="F9DAC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79" name="Rectangle"/>
            <p:cNvSpPr/>
            <p:nvPr/>
          </p:nvSpPr>
          <p:spPr>
            <a:xfrm>
              <a:off x="31942" y="317377"/>
              <a:ext cx="3723537" cy="677917"/>
            </a:xfrm>
            <a:prstGeom prst="rect">
              <a:avLst/>
            </a:prstGeom>
            <a:solidFill>
              <a:srgbClr val="A2E5D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80" name="Line"/>
            <p:cNvSpPr/>
            <p:nvPr/>
          </p:nvSpPr>
          <p:spPr>
            <a:xfrm flipV="1">
              <a:off x="212398" y="21289"/>
              <a:ext cx="1" cy="5069448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81" name="Line"/>
            <p:cNvSpPr/>
            <p:nvPr/>
          </p:nvSpPr>
          <p:spPr>
            <a:xfrm flipV="1">
              <a:off x="3565510" y="22393"/>
              <a:ext cx="1" cy="5068343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82" name="Line"/>
            <p:cNvSpPr/>
            <p:nvPr/>
          </p:nvSpPr>
          <p:spPr>
            <a:xfrm>
              <a:off x="37365" y="5091202"/>
              <a:ext cx="372353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83" name="Line"/>
            <p:cNvSpPr/>
            <p:nvPr/>
          </p:nvSpPr>
          <p:spPr>
            <a:xfrm>
              <a:off x="29331" y="4180046"/>
              <a:ext cx="3731571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84" name="Line"/>
            <p:cNvSpPr/>
            <p:nvPr/>
          </p:nvSpPr>
          <p:spPr>
            <a:xfrm>
              <a:off x="26517" y="3268890"/>
              <a:ext cx="373438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85" name="Line"/>
            <p:cNvSpPr/>
            <p:nvPr/>
          </p:nvSpPr>
          <p:spPr>
            <a:xfrm>
              <a:off x="22297" y="2354073"/>
              <a:ext cx="373860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86" name="Line"/>
            <p:cNvSpPr/>
            <p:nvPr/>
          </p:nvSpPr>
          <p:spPr>
            <a:xfrm>
              <a:off x="17006" y="1444084"/>
              <a:ext cx="374389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87" name="€0,14"/>
            <p:cNvSpPr txBox="1"/>
            <p:nvPr/>
          </p:nvSpPr>
          <p:spPr>
            <a:xfrm>
              <a:off x="265724" y="1578307"/>
              <a:ext cx="324646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€0,14</a:t>
              </a:r>
            </a:p>
          </p:txBody>
        </p:sp>
        <p:sp>
          <p:nvSpPr>
            <p:cNvPr id="688" name="€5,92"/>
            <p:cNvSpPr txBox="1"/>
            <p:nvPr/>
          </p:nvSpPr>
          <p:spPr>
            <a:xfrm>
              <a:off x="272653" y="2489462"/>
              <a:ext cx="3232604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€5,92</a:t>
              </a:r>
            </a:p>
          </p:txBody>
        </p:sp>
        <p:sp>
          <p:nvSpPr>
            <p:cNvPr id="689" name="€803,64"/>
            <p:cNvSpPr txBox="1"/>
            <p:nvPr/>
          </p:nvSpPr>
          <p:spPr>
            <a:xfrm>
              <a:off x="260460" y="3400618"/>
              <a:ext cx="325698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€803,64</a:t>
              </a:r>
            </a:p>
          </p:txBody>
        </p:sp>
        <p:sp>
          <p:nvSpPr>
            <p:cNvPr id="690" name="€6 271,20"/>
            <p:cNvSpPr txBox="1"/>
            <p:nvPr/>
          </p:nvSpPr>
          <p:spPr>
            <a:xfrm>
              <a:off x="261632" y="4311773"/>
              <a:ext cx="325464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€6 271,20</a:t>
              </a:r>
            </a:p>
          </p:txBody>
        </p:sp>
        <p:sp>
          <p:nvSpPr>
            <p:cNvPr id="691" name="numeric_col"/>
            <p:cNvSpPr txBox="1"/>
            <p:nvPr/>
          </p:nvSpPr>
          <p:spPr>
            <a:xfrm>
              <a:off x="448409" y="308088"/>
              <a:ext cx="287174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lnSpc>
                  <a:spcPct val="80000"/>
                </a:lnSpc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numeric_col</a:t>
              </a:r>
            </a:p>
          </p:txBody>
        </p:sp>
        <p:sp>
          <p:nvSpPr>
            <p:cNvPr id="692" name="Rectangle"/>
            <p:cNvSpPr/>
            <p:nvPr/>
          </p:nvSpPr>
          <p:spPr>
            <a:xfrm>
              <a:off x="3628913" y="8507"/>
              <a:ext cx="139660" cy="5229303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693" name="Rectangle"/>
            <p:cNvSpPr/>
            <p:nvPr/>
          </p:nvSpPr>
          <p:spPr>
            <a:xfrm flipH="1">
              <a:off x="0" y="0"/>
              <a:ext cx="139659" cy="5252007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sp>
        <p:nvSpPr>
          <p:cNvPr id="695" name="Line"/>
          <p:cNvSpPr/>
          <p:nvPr/>
        </p:nvSpPr>
        <p:spPr>
          <a:xfrm>
            <a:off x="18723074" y="8281889"/>
            <a:ext cx="1285509" cy="1"/>
          </a:xfrm>
          <a:prstGeom prst="line">
            <a:avLst/>
          </a:prstGeom>
          <a:ln w="63500">
            <a:solidFill>
              <a:srgbClr val="97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696" name="currency = “EUR”"/>
          <p:cNvSpPr txBox="1"/>
          <p:nvPr/>
        </p:nvSpPr>
        <p:spPr>
          <a:xfrm>
            <a:off x="17351291" y="11088376"/>
            <a:ext cx="402907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 defTabSz="457200">
              <a:defRPr b="0" cap="none" spc="0" sz="3200">
                <a:solidFill>
                  <a:srgbClr val="2E2D2E"/>
                </a:solidFill>
                <a:latin typeface="Menlo"/>
                <a:ea typeface="Menlo"/>
                <a:cs typeface="Menlo"/>
                <a:sym typeface="Menlo"/>
              </a:defRPr>
            </a:lvl1pPr>
          </a:lstStyle>
          <a:p>
            <a:pPr/>
            <a:r>
              <a:t>currency = “EUR”</a:t>
            </a:r>
          </a:p>
        </p:txBody>
      </p:sp>
      <p:sp>
        <p:nvSpPr>
          <p:cNvPr id="697" name="locale = “fr_FR”"/>
          <p:cNvSpPr txBox="1"/>
          <p:nvPr/>
        </p:nvSpPr>
        <p:spPr>
          <a:xfrm>
            <a:off x="17351291" y="11687503"/>
            <a:ext cx="402907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 defTabSz="457200">
              <a:defRPr b="0" cap="none" spc="0" sz="3200">
                <a:solidFill>
                  <a:srgbClr val="2E2D2E"/>
                </a:solidFill>
                <a:latin typeface="Menlo"/>
                <a:ea typeface="Menlo"/>
                <a:cs typeface="Menlo"/>
                <a:sym typeface="Menlo"/>
              </a:defRPr>
            </a:lvl1pPr>
          </a:lstStyle>
          <a:p>
            <a:pPr/>
            <a:r>
              <a:t>locale = “fr_FR”</a:t>
            </a:r>
          </a:p>
        </p:txBody>
      </p:sp>
      <p:sp>
        <p:nvSpPr>
          <p:cNvPr id="698" name="Circle"/>
          <p:cNvSpPr/>
          <p:nvPr/>
        </p:nvSpPr>
        <p:spPr>
          <a:xfrm>
            <a:off x="1491885" y="7769193"/>
            <a:ext cx="342828" cy="342828"/>
          </a:xfrm>
          <a:prstGeom prst="ellipse">
            <a:avLst/>
          </a:prstGeom>
          <a:solidFill>
            <a:srgbClr val="56C1FF">
              <a:alpha val="5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699" name="before"/>
          <p:cNvSpPr txBox="1"/>
          <p:nvPr/>
        </p:nvSpPr>
        <p:spPr>
          <a:xfrm>
            <a:off x="15728165" y="4347255"/>
            <a:ext cx="228009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4400">
                <a:solidFill>
                  <a:srgbClr val="53585F"/>
                </a:solidFill>
              </a:defRPr>
            </a:lvl1pPr>
          </a:lstStyle>
          <a:p>
            <a:pPr/>
            <a:r>
              <a:t>before</a:t>
            </a:r>
          </a:p>
        </p:txBody>
      </p:sp>
      <p:sp>
        <p:nvSpPr>
          <p:cNvPr id="700" name="after"/>
          <p:cNvSpPr txBox="1"/>
          <p:nvPr/>
        </p:nvSpPr>
        <p:spPr>
          <a:xfrm>
            <a:off x="20681077" y="4347255"/>
            <a:ext cx="228009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4400">
                <a:solidFill>
                  <a:srgbClr val="53585F"/>
                </a:solidFill>
              </a:defRPr>
            </a:lvl1pPr>
          </a:lstStyle>
          <a:p>
            <a:pPr/>
            <a:r>
              <a:t>after</a:t>
            </a:r>
          </a:p>
        </p:txBody>
      </p:sp>
      <p:sp>
        <p:nvSpPr>
          <p:cNvPr id="701" name="gt knows about currencies… and locales!"/>
          <p:cNvSpPr txBox="1"/>
          <p:nvPr/>
        </p:nvSpPr>
        <p:spPr>
          <a:xfrm>
            <a:off x="1595383" y="10982354"/>
            <a:ext cx="13173303" cy="7747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pPr>
            <a:r>
              <a:rPr b="1">
                <a:latin typeface="+mj-lt"/>
                <a:ea typeface="+mj-ea"/>
                <a:cs typeface="+mj-cs"/>
                <a:sym typeface="Helvetica"/>
              </a:rPr>
              <a:t>gt</a:t>
            </a:r>
            <a:r>
              <a:t> knows about currencies… and locales!</a:t>
            </a:r>
          </a:p>
        </p:txBody>
      </p:sp>
      <p:sp>
        <p:nvSpPr>
          <p:cNvPr id="702" name="$€¥£₽₨₩฿₺₮₱₭₴₦₹₲₪₡₵₢₳₥₯"/>
          <p:cNvSpPr txBox="1"/>
          <p:nvPr/>
        </p:nvSpPr>
        <p:spPr>
          <a:xfrm>
            <a:off x="1556792" y="11917212"/>
            <a:ext cx="14017827" cy="10952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6500">
                <a:solidFill>
                  <a:srgbClr val="2F8E2B"/>
                </a:solidFill>
              </a:defRPr>
            </a:lvl1pPr>
          </a:lstStyle>
          <a:p>
            <a:pPr/>
            <a:r>
              <a:t>$€¥£₽₨₩฿₺₮₱₭₴₦₹₲₪₡₵₢₳₥₯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The Functions for Making Display Tables"/>
          <p:cNvSpPr txBox="1"/>
          <p:nvPr/>
        </p:nvSpPr>
        <p:spPr>
          <a:xfrm>
            <a:off x="6400164" y="774699"/>
            <a:ext cx="1158367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Functions for Making Display Tables</a:t>
            </a:r>
          </a:p>
        </p:txBody>
      </p:sp>
      <p:graphicFrame>
        <p:nvGraphicFramePr>
          <p:cNvPr id="705" name="Table"/>
          <p:cNvGraphicFramePr/>
          <p:nvPr/>
        </p:nvGraphicFramePr>
        <p:xfrm>
          <a:off x="1662025" y="5887939"/>
          <a:ext cx="6942084" cy="354176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000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fmt_number()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numeric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fmt_scientific()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to scientific notation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fmt_percent()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a percentage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fmt_currency()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currencies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>
                              <a:alpha val="50000"/>
                            </a:srgbClr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fmt_datetime()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>
                              <a:alpha val="50000"/>
                            </a:srgbClr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values as date-times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</a:tr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FF9300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fmt_missing()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Format missing values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0"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06" name="Format Data"/>
          <p:cNvSpPr txBox="1"/>
          <p:nvPr/>
        </p:nvSpPr>
        <p:spPr>
          <a:xfrm>
            <a:off x="1654294" y="5108588"/>
            <a:ext cx="1330960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Format Data</a:t>
            </a:r>
          </a:p>
        </p:txBody>
      </p:sp>
      <p:graphicFrame>
        <p:nvGraphicFramePr>
          <p:cNvPr id="707" name="Table"/>
          <p:cNvGraphicFramePr/>
          <p:nvPr/>
        </p:nvGraphicFramePr>
        <p:xfrm>
          <a:off x="1670573" y="3285209"/>
          <a:ext cx="6942083" cy="101066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03200"/>
                <a:gridCol w="136815"/>
                <a:gridCol w="5080618"/>
                <a:gridCol w="7620000"/>
              </a:tblGrid>
              <a:tr h="253110"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12700">
                      <a:solidFill>
                        <a:srgbClr val="A6AAA9"/>
                      </a:solidFill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3200">
                          <a:latin typeface="Helvetica Neue"/>
                          <a:ea typeface="Helvetica Neue"/>
                          <a:cs typeface="Helvetica Neue"/>
                          <a:sym typeface="Helvetica Neue"/>
                        </a:defRPr>
                      </a:pPr>
                    </a:p>
                  </a:txBody>
                  <a:tcPr marL="50800" marR="50800" marT="50800" marB="50800" anchor="t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solidFill>
                      <a:srgbClr val="56C1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2E2D2E"/>
                          </a:solidFill>
                          <a:latin typeface="Menlo"/>
                          <a:ea typeface="Menlo"/>
                          <a:cs typeface="Menlo"/>
                          <a:sym typeface="Menlo"/>
                        </a:rPr>
                        <a:t>gt()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457200">
                        <a:defRPr sz="1800"/>
                      </a:pPr>
                      <a:r>
                        <a:rPr sz="3200">
                          <a:solidFill>
                            <a:srgbClr val="3E3E3F"/>
                          </a:solidFill>
                          <a:latin typeface="+mj-lt"/>
                          <a:ea typeface="+mj-ea"/>
                          <a:cs typeface="+mj-cs"/>
                          <a:sym typeface="Helvetica"/>
                        </a:rPr>
                        <a:t>Create a gt table object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12700">
                      <a:solidFill>
                        <a:srgbClr val="A6AAA9"/>
                      </a:solidFill>
                      <a:miter lim="400000"/>
                    </a:lnR>
                    <a:lnT w="12700">
                      <a:solidFill>
                        <a:srgbClr val="A6AAA9"/>
                      </a:solidFill>
                      <a:miter lim="400000"/>
                    </a:lnT>
                    <a:lnB w="12700">
                      <a:solidFill>
                        <a:srgbClr val="A6AAA9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708" name="Create Table"/>
          <p:cNvSpPr txBox="1"/>
          <p:nvPr/>
        </p:nvSpPr>
        <p:spPr>
          <a:xfrm>
            <a:off x="1652337" y="2489423"/>
            <a:ext cx="1331351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cap="none" spc="88" sz="4400">
                <a:solidFill>
                  <a:srgbClr val="53585F"/>
                </a:solidFill>
              </a:defRPr>
            </a:lvl1pPr>
          </a:lstStyle>
          <a:p>
            <a:pPr/>
            <a:r>
              <a:t>Create Table</a:t>
            </a:r>
          </a:p>
        </p:txBody>
      </p:sp>
      <p:grpSp>
        <p:nvGrpSpPr>
          <p:cNvPr id="726" name="Group"/>
          <p:cNvGrpSpPr/>
          <p:nvPr/>
        </p:nvGrpSpPr>
        <p:grpSpPr>
          <a:xfrm>
            <a:off x="14983927" y="5479162"/>
            <a:ext cx="3768573" cy="5252008"/>
            <a:chOff x="0" y="0"/>
            <a:chExt cx="3768572" cy="5252006"/>
          </a:xfrm>
        </p:grpSpPr>
        <p:sp>
          <p:nvSpPr>
            <p:cNvPr id="709" name="Rectangle"/>
            <p:cNvSpPr/>
            <p:nvPr/>
          </p:nvSpPr>
          <p:spPr>
            <a:xfrm>
              <a:off x="18412" y="1244485"/>
              <a:ext cx="3741083" cy="3988946"/>
            </a:xfrm>
            <a:prstGeom prst="rect">
              <a:avLst/>
            </a:prstGeom>
            <a:solidFill>
              <a:srgbClr val="CAE4F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10" name="Rectangle"/>
            <p:cNvSpPr/>
            <p:nvPr/>
          </p:nvSpPr>
          <p:spPr>
            <a:xfrm>
              <a:off x="27925" y="20462"/>
              <a:ext cx="3731571" cy="1223878"/>
            </a:xfrm>
            <a:prstGeom prst="rect">
              <a:avLst/>
            </a:prstGeom>
            <a:solidFill>
              <a:srgbClr val="F9DAC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11" name="Rectangle"/>
            <p:cNvSpPr/>
            <p:nvPr/>
          </p:nvSpPr>
          <p:spPr>
            <a:xfrm>
              <a:off x="31942" y="317377"/>
              <a:ext cx="3723537" cy="677917"/>
            </a:xfrm>
            <a:prstGeom prst="rect">
              <a:avLst/>
            </a:prstGeom>
            <a:solidFill>
              <a:srgbClr val="A2E5D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12" name="Line"/>
            <p:cNvSpPr/>
            <p:nvPr/>
          </p:nvSpPr>
          <p:spPr>
            <a:xfrm flipV="1">
              <a:off x="212398" y="21289"/>
              <a:ext cx="1" cy="5069448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13" name="Line"/>
            <p:cNvSpPr/>
            <p:nvPr/>
          </p:nvSpPr>
          <p:spPr>
            <a:xfrm flipV="1">
              <a:off x="3565510" y="22393"/>
              <a:ext cx="1" cy="5068343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14" name="Line"/>
            <p:cNvSpPr/>
            <p:nvPr/>
          </p:nvSpPr>
          <p:spPr>
            <a:xfrm>
              <a:off x="37365" y="5091202"/>
              <a:ext cx="372353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15" name="Line"/>
            <p:cNvSpPr/>
            <p:nvPr/>
          </p:nvSpPr>
          <p:spPr>
            <a:xfrm>
              <a:off x="29331" y="4180046"/>
              <a:ext cx="3731571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16" name="Line"/>
            <p:cNvSpPr/>
            <p:nvPr/>
          </p:nvSpPr>
          <p:spPr>
            <a:xfrm>
              <a:off x="26517" y="3268890"/>
              <a:ext cx="373438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17" name="Line"/>
            <p:cNvSpPr/>
            <p:nvPr/>
          </p:nvSpPr>
          <p:spPr>
            <a:xfrm>
              <a:off x="22297" y="2354073"/>
              <a:ext cx="373860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18" name="Line"/>
            <p:cNvSpPr/>
            <p:nvPr/>
          </p:nvSpPr>
          <p:spPr>
            <a:xfrm>
              <a:off x="17006" y="1444084"/>
              <a:ext cx="374389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19" name="0.135"/>
            <p:cNvSpPr txBox="1"/>
            <p:nvPr/>
          </p:nvSpPr>
          <p:spPr>
            <a:xfrm>
              <a:off x="265724" y="1578307"/>
              <a:ext cx="324646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0.135</a:t>
              </a:r>
            </a:p>
          </p:txBody>
        </p:sp>
        <p:sp>
          <p:nvSpPr>
            <p:cNvPr id="720" name="NA"/>
            <p:cNvSpPr txBox="1"/>
            <p:nvPr/>
          </p:nvSpPr>
          <p:spPr>
            <a:xfrm>
              <a:off x="272653" y="2489462"/>
              <a:ext cx="3232604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NA</a:t>
              </a:r>
            </a:p>
          </p:txBody>
        </p:sp>
        <p:sp>
          <p:nvSpPr>
            <p:cNvPr id="721" name="803.643"/>
            <p:cNvSpPr txBox="1"/>
            <p:nvPr/>
          </p:nvSpPr>
          <p:spPr>
            <a:xfrm>
              <a:off x="260460" y="3400618"/>
              <a:ext cx="325698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803.643</a:t>
              </a:r>
            </a:p>
          </p:txBody>
        </p:sp>
        <p:sp>
          <p:nvSpPr>
            <p:cNvPr id="722" name="NA"/>
            <p:cNvSpPr txBox="1"/>
            <p:nvPr/>
          </p:nvSpPr>
          <p:spPr>
            <a:xfrm>
              <a:off x="261632" y="4311773"/>
              <a:ext cx="325464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NA</a:t>
              </a:r>
            </a:p>
          </p:txBody>
        </p:sp>
        <p:sp>
          <p:nvSpPr>
            <p:cNvPr id="723" name="numeric_col"/>
            <p:cNvSpPr txBox="1"/>
            <p:nvPr/>
          </p:nvSpPr>
          <p:spPr>
            <a:xfrm>
              <a:off x="448409" y="308088"/>
              <a:ext cx="287174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lnSpc>
                  <a:spcPct val="80000"/>
                </a:lnSpc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numeric_col</a:t>
              </a:r>
            </a:p>
          </p:txBody>
        </p:sp>
        <p:sp>
          <p:nvSpPr>
            <p:cNvPr id="724" name="Rectangle"/>
            <p:cNvSpPr/>
            <p:nvPr/>
          </p:nvSpPr>
          <p:spPr>
            <a:xfrm>
              <a:off x="3628913" y="8507"/>
              <a:ext cx="139660" cy="5229303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25" name="Rectangle"/>
            <p:cNvSpPr/>
            <p:nvPr/>
          </p:nvSpPr>
          <p:spPr>
            <a:xfrm flipH="1">
              <a:off x="0" y="0"/>
              <a:ext cx="139659" cy="5252007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grpSp>
        <p:nvGrpSpPr>
          <p:cNvPr id="744" name="Group"/>
          <p:cNvGrpSpPr/>
          <p:nvPr/>
        </p:nvGrpSpPr>
        <p:grpSpPr>
          <a:xfrm>
            <a:off x="19936838" y="5479162"/>
            <a:ext cx="3768574" cy="5252008"/>
            <a:chOff x="0" y="0"/>
            <a:chExt cx="3768572" cy="5252006"/>
          </a:xfrm>
        </p:grpSpPr>
        <p:sp>
          <p:nvSpPr>
            <p:cNvPr id="727" name="Rectangle"/>
            <p:cNvSpPr/>
            <p:nvPr/>
          </p:nvSpPr>
          <p:spPr>
            <a:xfrm>
              <a:off x="18412" y="1244485"/>
              <a:ext cx="3741083" cy="3988946"/>
            </a:xfrm>
            <a:prstGeom prst="rect">
              <a:avLst/>
            </a:prstGeom>
            <a:solidFill>
              <a:srgbClr val="CAE4F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28" name="Rectangle"/>
            <p:cNvSpPr/>
            <p:nvPr/>
          </p:nvSpPr>
          <p:spPr>
            <a:xfrm>
              <a:off x="27925" y="20462"/>
              <a:ext cx="3731571" cy="1223878"/>
            </a:xfrm>
            <a:prstGeom prst="rect">
              <a:avLst/>
            </a:prstGeom>
            <a:solidFill>
              <a:srgbClr val="F9DAC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29" name="Rectangle"/>
            <p:cNvSpPr/>
            <p:nvPr/>
          </p:nvSpPr>
          <p:spPr>
            <a:xfrm>
              <a:off x="31942" y="317377"/>
              <a:ext cx="3723537" cy="677917"/>
            </a:xfrm>
            <a:prstGeom prst="rect">
              <a:avLst/>
            </a:prstGeom>
            <a:solidFill>
              <a:srgbClr val="A2E5D8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30" name="Line"/>
            <p:cNvSpPr/>
            <p:nvPr/>
          </p:nvSpPr>
          <p:spPr>
            <a:xfrm flipV="1">
              <a:off x="212398" y="21289"/>
              <a:ext cx="1" cy="5069448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31" name="Line"/>
            <p:cNvSpPr/>
            <p:nvPr/>
          </p:nvSpPr>
          <p:spPr>
            <a:xfrm flipV="1">
              <a:off x="3565510" y="22393"/>
              <a:ext cx="1" cy="5068343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32" name="Line"/>
            <p:cNvSpPr/>
            <p:nvPr/>
          </p:nvSpPr>
          <p:spPr>
            <a:xfrm>
              <a:off x="37365" y="5091202"/>
              <a:ext cx="372353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33" name="Line"/>
            <p:cNvSpPr/>
            <p:nvPr/>
          </p:nvSpPr>
          <p:spPr>
            <a:xfrm>
              <a:off x="29331" y="4180046"/>
              <a:ext cx="3731571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34" name="Line"/>
            <p:cNvSpPr/>
            <p:nvPr/>
          </p:nvSpPr>
          <p:spPr>
            <a:xfrm>
              <a:off x="26517" y="3268890"/>
              <a:ext cx="373438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35" name="Line"/>
            <p:cNvSpPr/>
            <p:nvPr/>
          </p:nvSpPr>
          <p:spPr>
            <a:xfrm>
              <a:off x="22297" y="2354073"/>
              <a:ext cx="3738605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36" name="Line"/>
            <p:cNvSpPr/>
            <p:nvPr/>
          </p:nvSpPr>
          <p:spPr>
            <a:xfrm>
              <a:off x="17006" y="1444084"/>
              <a:ext cx="3743897" cy="1"/>
            </a:xfrm>
            <a:prstGeom prst="line">
              <a:avLst/>
            </a:prstGeom>
            <a:noFill/>
            <a:ln w="25400" cap="flat">
              <a:solidFill>
                <a:srgbClr val="53585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37" name="0.135"/>
            <p:cNvSpPr txBox="1"/>
            <p:nvPr/>
          </p:nvSpPr>
          <p:spPr>
            <a:xfrm>
              <a:off x="265724" y="1578307"/>
              <a:ext cx="324646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0.135</a:t>
              </a:r>
            </a:p>
          </p:txBody>
        </p:sp>
        <p:sp>
          <p:nvSpPr>
            <p:cNvPr id="738" name="—"/>
            <p:cNvSpPr txBox="1"/>
            <p:nvPr/>
          </p:nvSpPr>
          <p:spPr>
            <a:xfrm>
              <a:off x="272653" y="2489462"/>
              <a:ext cx="3232604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—</a:t>
              </a:r>
            </a:p>
          </p:txBody>
        </p:sp>
        <p:sp>
          <p:nvSpPr>
            <p:cNvPr id="739" name="803.643"/>
            <p:cNvSpPr txBox="1"/>
            <p:nvPr/>
          </p:nvSpPr>
          <p:spPr>
            <a:xfrm>
              <a:off x="260460" y="3400618"/>
              <a:ext cx="325698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803.643</a:t>
              </a:r>
            </a:p>
          </p:txBody>
        </p:sp>
        <p:sp>
          <p:nvSpPr>
            <p:cNvPr id="740" name="—"/>
            <p:cNvSpPr txBox="1"/>
            <p:nvPr/>
          </p:nvSpPr>
          <p:spPr>
            <a:xfrm>
              <a:off x="261632" y="4311773"/>
              <a:ext cx="325464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—</a:t>
              </a:r>
            </a:p>
          </p:txBody>
        </p:sp>
        <p:sp>
          <p:nvSpPr>
            <p:cNvPr id="741" name="numeric_col"/>
            <p:cNvSpPr txBox="1"/>
            <p:nvPr/>
          </p:nvSpPr>
          <p:spPr>
            <a:xfrm>
              <a:off x="448409" y="308088"/>
              <a:ext cx="287174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lnSpc>
                  <a:spcPct val="80000"/>
                </a:lnSpc>
                <a:defRPr b="0" cap="none" spc="0" sz="3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numeric_col</a:t>
              </a:r>
            </a:p>
          </p:txBody>
        </p:sp>
        <p:sp>
          <p:nvSpPr>
            <p:cNvPr id="742" name="Rectangle"/>
            <p:cNvSpPr/>
            <p:nvPr/>
          </p:nvSpPr>
          <p:spPr>
            <a:xfrm>
              <a:off x="3628913" y="8507"/>
              <a:ext cx="139660" cy="5229303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743" name="Rectangle"/>
            <p:cNvSpPr/>
            <p:nvPr/>
          </p:nvSpPr>
          <p:spPr>
            <a:xfrm flipH="1">
              <a:off x="0" y="0"/>
              <a:ext cx="139659" cy="5252007"/>
            </a:xfrm>
            <a:prstGeom prst="rect">
              <a:avLst/>
            </a:prstGeom>
            <a:gradFill flip="none" rotWithShape="1">
              <a:gsLst>
                <a:gs pos="26125">
                  <a:srgbClr val="FFFFFF"/>
                </a:gs>
                <a:gs pos="63621">
                  <a:srgbClr val="FFFFFF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sp>
        <p:nvSpPr>
          <p:cNvPr id="745" name="Line"/>
          <p:cNvSpPr/>
          <p:nvPr/>
        </p:nvSpPr>
        <p:spPr>
          <a:xfrm>
            <a:off x="18723074" y="8281889"/>
            <a:ext cx="1285509" cy="1"/>
          </a:xfrm>
          <a:prstGeom prst="line">
            <a:avLst/>
          </a:prstGeom>
          <a:ln w="63500">
            <a:solidFill>
              <a:srgbClr val="97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746" name="Circle"/>
          <p:cNvSpPr/>
          <p:nvPr/>
        </p:nvSpPr>
        <p:spPr>
          <a:xfrm>
            <a:off x="1491885" y="10102481"/>
            <a:ext cx="342828" cy="342828"/>
          </a:xfrm>
          <a:prstGeom prst="ellipse">
            <a:avLst/>
          </a:prstGeom>
          <a:solidFill>
            <a:srgbClr val="56C1FF">
              <a:alpha val="5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747" name="before"/>
          <p:cNvSpPr txBox="1"/>
          <p:nvPr/>
        </p:nvSpPr>
        <p:spPr>
          <a:xfrm>
            <a:off x="15728165" y="4347255"/>
            <a:ext cx="228009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4400">
                <a:solidFill>
                  <a:srgbClr val="53585F"/>
                </a:solidFill>
              </a:defRPr>
            </a:lvl1pPr>
          </a:lstStyle>
          <a:p>
            <a:pPr/>
            <a:r>
              <a:t>before</a:t>
            </a:r>
          </a:p>
        </p:txBody>
      </p:sp>
      <p:sp>
        <p:nvSpPr>
          <p:cNvPr id="748" name="after"/>
          <p:cNvSpPr txBox="1"/>
          <p:nvPr/>
        </p:nvSpPr>
        <p:spPr>
          <a:xfrm>
            <a:off x="20681077" y="4347255"/>
            <a:ext cx="228009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4400">
                <a:solidFill>
                  <a:srgbClr val="53585F"/>
                </a:solidFill>
              </a:defRPr>
            </a:lvl1pPr>
          </a:lstStyle>
          <a:p>
            <a:pPr/>
            <a:r>
              <a:t>after</a:t>
            </a:r>
          </a:p>
        </p:txBody>
      </p:sp>
      <p:sp>
        <p:nvSpPr>
          <p:cNvPr id="749" name="Those pesky NAs can be replaced!"/>
          <p:cNvSpPr txBox="1"/>
          <p:nvPr/>
        </p:nvSpPr>
        <p:spPr>
          <a:xfrm>
            <a:off x="1595383" y="10982359"/>
            <a:ext cx="13173303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Those pesky NAs can be replaced!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sanic.gif" descr="sanic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58646" y="3232737"/>
            <a:ext cx="13666708" cy="9939423"/>
          </a:xfrm>
          <a:prstGeom prst="rect">
            <a:avLst/>
          </a:prstGeom>
          <a:ln w="12700">
            <a:miter lim="400000"/>
          </a:ln>
        </p:spPr>
      </p:pic>
      <p:sp>
        <p:nvSpPr>
          <p:cNvPr id="752" name="There are many more functions… just no time to even mention them here :("/>
          <p:cNvSpPr txBox="1"/>
          <p:nvPr/>
        </p:nvSpPr>
        <p:spPr>
          <a:xfrm>
            <a:off x="1248475" y="2416805"/>
            <a:ext cx="2185923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There are many more functions… just no time to even mention them here :(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t_hex_logo.png" descr="gt_hex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46132" y="979653"/>
            <a:ext cx="6891736" cy="7948405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the gt package"/>
          <p:cNvSpPr txBox="1"/>
          <p:nvPr/>
        </p:nvSpPr>
        <p:spPr>
          <a:xfrm>
            <a:off x="1248475" y="9194999"/>
            <a:ext cx="21859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cap="none" spc="470" sz="4700">
                <a:solidFill>
                  <a:srgbClr val="53585F"/>
                </a:solidFill>
              </a:defRPr>
            </a:lvl1pPr>
          </a:lstStyle>
          <a:p>
            <a:pPr/>
            <a:r>
              <a:t>the gt package</a:t>
            </a:r>
          </a:p>
        </p:txBody>
      </p:sp>
      <p:sp>
        <p:nvSpPr>
          <p:cNvPr id="150" name="Lets you build display tables with easy-to-use functions"/>
          <p:cNvSpPr txBox="1"/>
          <p:nvPr/>
        </p:nvSpPr>
        <p:spPr>
          <a:xfrm>
            <a:off x="3920357" y="10164053"/>
            <a:ext cx="1651546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Lets you build display tables with easy-to-use functions</a:t>
            </a:r>
          </a:p>
        </p:txBody>
      </p:sp>
      <p:sp>
        <p:nvSpPr>
          <p:cNvPr id="151" name="Table outputs can be HTML, LaTeX, and RTF"/>
          <p:cNvSpPr txBox="1"/>
          <p:nvPr/>
        </p:nvSpPr>
        <p:spPr>
          <a:xfrm>
            <a:off x="3920199" y="10993361"/>
            <a:ext cx="16515785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Table outputs can be HTML, LaTeX, and RTF</a:t>
            </a:r>
          </a:p>
        </p:txBody>
      </p:sp>
      <p:sp>
        <p:nvSpPr>
          <p:cNvPr id="152" name="Available on GitHub"/>
          <p:cNvSpPr txBox="1"/>
          <p:nvPr/>
        </p:nvSpPr>
        <p:spPr>
          <a:xfrm>
            <a:off x="3937522" y="11822669"/>
            <a:ext cx="1650895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Available on GitHub</a:t>
            </a:r>
          </a:p>
        </p:txBody>
      </p:sp>
      <p:sp>
        <p:nvSpPr>
          <p:cNvPr id="153" name="What are some useful features in display tables?"/>
          <p:cNvSpPr txBox="1"/>
          <p:nvPr/>
        </p:nvSpPr>
        <p:spPr>
          <a:xfrm>
            <a:off x="1248475" y="20829638"/>
            <a:ext cx="2185923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What are some useful features in display tables?</a:t>
            </a:r>
          </a:p>
        </p:txBody>
      </p:sp>
      <p:sp>
        <p:nvSpPr>
          <p:cNvPr id="154" name="the basic workflow"/>
          <p:cNvSpPr txBox="1"/>
          <p:nvPr/>
        </p:nvSpPr>
        <p:spPr>
          <a:xfrm>
            <a:off x="1248475" y="14015877"/>
            <a:ext cx="21859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cap="none" spc="470" sz="4700">
                <a:solidFill>
                  <a:srgbClr val="53585F"/>
                </a:solidFill>
              </a:defRPr>
            </a:lvl1pPr>
          </a:lstStyle>
          <a:p>
            <a:pPr/>
            <a:r>
              <a:t>the basic workflow</a:t>
            </a:r>
          </a:p>
        </p:txBody>
      </p:sp>
      <p:grpSp>
        <p:nvGrpSpPr>
          <p:cNvPr id="166" name="Group"/>
          <p:cNvGrpSpPr/>
          <p:nvPr/>
        </p:nvGrpSpPr>
        <p:grpSpPr>
          <a:xfrm>
            <a:off x="4475048" y="15343995"/>
            <a:ext cx="15433904" cy="3238320"/>
            <a:chOff x="0" y="0"/>
            <a:chExt cx="15433902" cy="3238319"/>
          </a:xfrm>
        </p:grpSpPr>
        <p:pic>
          <p:nvPicPr>
            <p:cNvPr id="155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54181" y="76200"/>
              <a:ext cx="2933701" cy="1651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6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6234225" y="63500"/>
              <a:ext cx="2933701" cy="1676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7" name="Image" descr="Image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2114269" y="0"/>
              <a:ext cx="2997201" cy="1803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58" name="Line"/>
            <p:cNvSpPr/>
            <p:nvPr/>
          </p:nvSpPr>
          <p:spPr>
            <a:xfrm>
              <a:off x="3535906" y="901700"/>
              <a:ext cx="2450295" cy="0"/>
            </a:xfrm>
            <a:prstGeom prst="line">
              <a:avLst/>
            </a:prstGeom>
            <a:noFill/>
            <a:ln w="63500" cap="flat">
              <a:solidFill>
                <a:srgbClr val="979797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159" name="Line"/>
            <p:cNvSpPr/>
            <p:nvPr/>
          </p:nvSpPr>
          <p:spPr>
            <a:xfrm>
              <a:off x="9415950" y="901700"/>
              <a:ext cx="2450295" cy="0"/>
            </a:xfrm>
            <a:prstGeom prst="line">
              <a:avLst/>
            </a:prstGeom>
            <a:noFill/>
            <a:ln w="63500" cap="flat">
              <a:solidFill>
                <a:srgbClr val="969797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160" name="table data"/>
            <p:cNvSpPr txBox="1"/>
            <p:nvPr/>
          </p:nvSpPr>
          <p:spPr>
            <a:xfrm>
              <a:off x="359719" y="17707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2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table data</a:t>
              </a:r>
            </a:p>
          </p:txBody>
        </p:sp>
        <p:sp>
          <p:nvSpPr>
            <p:cNvPr id="161" name="tibble or…"/>
            <p:cNvSpPr txBox="1"/>
            <p:nvPr/>
          </p:nvSpPr>
          <p:spPr>
            <a:xfrm>
              <a:off x="0" y="2364559"/>
              <a:ext cx="3642063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tibble or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data frame</a:t>
              </a:r>
            </a:p>
          </p:txBody>
        </p:sp>
        <p:sp>
          <p:nvSpPr>
            <p:cNvPr id="162" name="gt object"/>
            <p:cNvSpPr txBox="1"/>
            <p:nvPr/>
          </p:nvSpPr>
          <p:spPr>
            <a:xfrm>
              <a:off x="6271514" y="17707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defRPr b="0" cap="none" spc="0" sz="3200">
                  <a:solidFill>
                    <a:srgbClr val="53585F"/>
                  </a:solidFill>
                </a:defRPr>
              </a:pPr>
              <a:r>
                <a:rPr b="1"/>
                <a:t>gt</a:t>
              </a:r>
              <a:r>
                <a:t> object</a:t>
              </a:r>
            </a:p>
          </p:txBody>
        </p:sp>
        <p:sp>
          <p:nvSpPr>
            <p:cNvPr id="163" name="modifiable with the…"/>
            <p:cNvSpPr txBox="1"/>
            <p:nvPr/>
          </p:nvSpPr>
          <p:spPr>
            <a:xfrm>
              <a:off x="5911794" y="2364559"/>
              <a:ext cx="3642064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modifiable with the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all the functions</a:t>
              </a:r>
            </a:p>
          </p:txBody>
        </p:sp>
        <p:sp>
          <p:nvSpPr>
            <p:cNvPr id="164" name="gt table"/>
            <p:cNvSpPr txBox="1"/>
            <p:nvPr/>
          </p:nvSpPr>
          <p:spPr>
            <a:xfrm>
              <a:off x="12151559" y="17707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defRPr b="0" cap="none" spc="0" sz="3200">
                  <a:solidFill>
                    <a:srgbClr val="53585F"/>
                  </a:solidFill>
                </a:defRPr>
              </a:pPr>
              <a:r>
                <a:rPr b="1"/>
                <a:t>gt</a:t>
              </a:r>
              <a:r>
                <a:t> table</a:t>
              </a:r>
            </a:p>
          </p:txBody>
        </p:sp>
        <p:sp>
          <p:nvSpPr>
            <p:cNvPr id="165" name="as HTML, LaTeX,…"/>
            <p:cNvSpPr txBox="1"/>
            <p:nvPr/>
          </p:nvSpPr>
          <p:spPr>
            <a:xfrm>
              <a:off x="11791839" y="2364559"/>
              <a:ext cx="3642064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as HTML, LaTeX,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or RTF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800">
        <p:dissolv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It’s Now Time for Some Demos"/>
          <p:cNvSpPr txBox="1"/>
          <p:nvPr/>
        </p:nvSpPr>
        <p:spPr>
          <a:xfrm>
            <a:off x="1248475" y="6426199"/>
            <a:ext cx="2185923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It’s Now Time for Some Demos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The gt package comes with six example datasets"/>
          <p:cNvSpPr txBox="1"/>
          <p:nvPr/>
        </p:nvSpPr>
        <p:spPr>
          <a:xfrm>
            <a:off x="3934266" y="2083062"/>
            <a:ext cx="16515468" cy="774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pPr>
            <a:r>
              <a:t>The </a:t>
            </a:r>
            <a:r>
              <a:rPr b="1">
                <a:latin typeface="+mj-lt"/>
                <a:ea typeface="+mj-ea"/>
                <a:cs typeface="+mj-cs"/>
                <a:sym typeface="Helvetica"/>
              </a:rPr>
              <a:t>gt</a:t>
            </a:r>
            <a:r>
              <a:t> package comes with six example datasets</a:t>
            </a:r>
          </a:p>
        </p:txBody>
      </p:sp>
      <p:pic>
        <p:nvPicPr>
          <p:cNvPr id="757" name="countrypops.png" descr="countrypop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5341" y="3250335"/>
            <a:ext cx="3810001" cy="381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8" name="sza.png" descr="sza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370004" y="3250335"/>
            <a:ext cx="3810001" cy="3817621"/>
          </a:xfrm>
          <a:prstGeom prst="rect">
            <a:avLst/>
          </a:prstGeom>
          <a:ln w="12700">
            <a:miter lim="400000"/>
          </a:ln>
        </p:spPr>
      </p:pic>
      <p:pic>
        <p:nvPicPr>
          <p:cNvPr id="759" name="gtcars.png" descr="gtcar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314668" y="3250335"/>
            <a:ext cx="3810001" cy="381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60" name="sp500.png" descr="sp500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259331" y="3250335"/>
            <a:ext cx="3810001" cy="3817621"/>
          </a:xfrm>
          <a:prstGeom prst="rect">
            <a:avLst/>
          </a:prstGeom>
          <a:ln w="12700">
            <a:miter lim="400000"/>
          </a:ln>
        </p:spPr>
      </p:pic>
      <p:pic>
        <p:nvPicPr>
          <p:cNvPr id="761" name="pizzaplace.png" descr="pizzaplac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6203995" y="3250335"/>
            <a:ext cx="3810001" cy="3817621"/>
          </a:xfrm>
          <a:prstGeom prst="rect">
            <a:avLst/>
          </a:prstGeom>
          <a:ln w="12700">
            <a:miter lim="400000"/>
          </a:ln>
        </p:spPr>
      </p:pic>
      <p:pic>
        <p:nvPicPr>
          <p:cNvPr id="762" name="exibble.png" descr="exibbl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0148658" y="3250335"/>
            <a:ext cx="3810001" cy="3817621"/>
          </a:xfrm>
          <a:prstGeom prst="rect">
            <a:avLst/>
          </a:prstGeom>
          <a:ln w="12700">
            <a:miter lim="400000"/>
          </a:ln>
        </p:spPr>
      </p:pic>
      <p:sp>
        <p:nvSpPr>
          <p:cNvPr id="763" name="Let’s take a look at some simple examples with exibble…"/>
          <p:cNvSpPr txBox="1"/>
          <p:nvPr/>
        </p:nvSpPr>
        <p:spPr>
          <a:xfrm>
            <a:off x="3934266" y="8016611"/>
            <a:ext cx="1651546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Let’s take a look at some simple examples with exibble…</a:t>
            </a:r>
          </a:p>
        </p:txBody>
      </p:sp>
      <p:pic>
        <p:nvPicPr>
          <p:cNvPr id="764" name="exibble.png" descr="exibbl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273091" y="9031747"/>
            <a:ext cx="3810001" cy="3817622"/>
          </a:xfrm>
          <a:prstGeom prst="rect">
            <a:avLst/>
          </a:prstGeom>
          <a:ln w="12700">
            <a:miter lim="400000"/>
          </a:ln>
        </p:spPr>
      </p:pic>
      <p:sp>
        <p:nvSpPr>
          <p:cNvPr id="765" name="It’s Now Time for Some Demos"/>
          <p:cNvSpPr txBox="1"/>
          <p:nvPr/>
        </p:nvSpPr>
        <p:spPr>
          <a:xfrm>
            <a:off x="1248475" y="777176"/>
            <a:ext cx="2185923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It’s Now Time for Some Demos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It’s Now Time for Some Demos"/>
          <p:cNvSpPr txBox="1"/>
          <p:nvPr/>
        </p:nvSpPr>
        <p:spPr>
          <a:xfrm>
            <a:off x="1248475" y="777176"/>
            <a:ext cx="2185923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It’s Now Time for Some Demos</a:t>
            </a:r>
          </a:p>
        </p:txBody>
      </p:sp>
      <p:sp>
        <p:nvSpPr>
          <p:cNvPr id="768" name="Let’s take a look at some simple examples with exibble…"/>
          <p:cNvSpPr txBox="1"/>
          <p:nvPr/>
        </p:nvSpPr>
        <p:spPr>
          <a:xfrm>
            <a:off x="3934266" y="2091857"/>
            <a:ext cx="1651546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Let’s take a look at some simple examples with exibble…</a:t>
            </a:r>
          </a:p>
        </p:txBody>
      </p:sp>
      <p:pic>
        <p:nvPicPr>
          <p:cNvPr id="769" name="exibble.png" descr="exibb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06485" y="3200670"/>
            <a:ext cx="2543213" cy="2548300"/>
          </a:xfrm>
          <a:prstGeom prst="rect">
            <a:avLst/>
          </a:prstGeom>
          <a:ln w="12700">
            <a:miter lim="400000"/>
          </a:ln>
        </p:spPr>
      </p:pic>
      <p:sp>
        <p:nvSpPr>
          <p:cNvPr id="770" name="…and we’ll take a quick look at emailing a gt table"/>
          <p:cNvSpPr txBox="1"/>
          <p:nvPr/>
        </p:nvSpPr>
        <p:spPr>
          <a:xfrm>
            <a:off x="3920358" y="6788823"/>
            <a:ext cx="16515467" cy="774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pPr>
            <a:r>
              <a:t>…and we’ll take a quick look at emailing a </a:t>
            </a:r>
            <a:r>
              <a:rPr b="1">
                <a:latin typeface="+mj-lt"/>
                <a:ea typeface="+mj-ea"/>
                <a:cs typeface="+mj-cs"/>
                <a:sym typeface="Helvetica"/>
              </a:rPr>
              <a:t>gt</a:t>
            </a:r>
            <a:r>
              <a:t> table</a:t>
            </a:r>
          </a:p>
        </p:txBody>
      </p:sp>
      <p:sp>
        <p:nvSpPr>
          <p:cNvPr id="771" name="Line"/>
          <p:cNvSpPr/>
          <p:nvPr/>
        </p:nvSpPr>
        <p:spPr>
          <a:xfrm>
            <a:off x="8845445" y="8908073"/>
            <a:ext cx="1528289" cy="1"/>
          </a:xfrm>
          <a:prstGeom prst="line">
            <a:avLst/>
          </a:prstGeom>
          <a:ln w="63500">
            <a:solidFill>
              <a:srgbClr val="97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772" name="Line"/>
          <p:cNvSpPr/>
          <p:nvPr/>
        </p:nvSpPr>
        <p:spPr>
          <a:xfrm>
            <a:off x="13984895" y="8908073"/>
            <a:ext cx="1524188" cy="1"/>
          </a:xfrm>
          <a:prstGeom prst="line">
            <a:avLst/>
          </a:prstGeom>
          <a:ln w="63500">
            <a:solidFill>
              <a:srgbClr val="96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grpSp>
        <p:nvGrpSpPr>
          <p:cNvPr id="776" name="Group"/>
          <p:cNvGrpSpPr/>
          <p:nvPr/>
        </p:nvGrpSpPr>
        <p:grpSpPr>
          <a:xfrm>
            <a:off x="5309538" y="8082573"/>
            <a:ext cx="3642063" cy="2857719"/>
            <a:chOff x="0" y="0"/>
            <a:chExt cx="3642062" cy="2857718"/>
          </a:xfrm>
        </p:grpSpPr>
        <p:pic>
          <p:nvPicPr>
            <p:cNvPr id="773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54181" y="0"/>
              <a:ext cx="2933701" cy="1651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74" name="table data"/>
            <p:cNvSpPr txBox="1"/>
            <p:nvPr/>
          </p:nvSpPr>
          <p:spPr>
            <a:xfrm>
              <a:off x="359719" y="16945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2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table data</a:t>
              </a:r>
            </a:p>
          </p:txBody>
        </p:sp>
        <p:sp>
          <p:nvSpPr>
            <p:cNvPr id="775" name="tibble (summarized)"/>
            <p:cNvSpPr txBox="1"/>
            <p:nvPr/>
          </p:nvSpPr>
          <p:spPr>
            <a:xfrm>
              <a:off x="0" y="2349718"/>
              <a:ext cx="3642063" cy="508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tibble (summarized)</a:t>
              </a:r>
            </a:p>
          </p:txBody>
        </p:sp>
      </p:grpSp>
      <p:grpSp>
        <p:nvGrpSpPr>
          <p:cNvPr id="780" name="Group"/>
          <p:cNvGrpSpPr/>
          <p:nvPr/>
        </p:nvGrpSpPr>
        <p:grpSpPr>
          <a:xfrm>
            <a:off x="10409069" y="8069873"/>
            <a:ext cx="3642063" cy="3174820"/>
            <a:chOff x="0" y="0"/>
            <a:chExt cx="3642062" cy="3174819"/>
          </a:xfrm>
        </p:grpSpPr>
        <p:pic>
          <p:nvPicPr>
            <p:cNvPr id="777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22430" y="0"/>
              <a:ext cx="2933701" cy="1676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78" name="gt object"/>
            <p:cNvSpPr txBox="1"/>
            <p:nvPr/>
          </p:nvSpPr>
          <p:spPr>
            <a:xfrm>
              <a:off x="359719" y="17072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defRPr b="0" cap="none" spc="0" sz="3200">
                  <a:solidFill>
                    <a:srgbClr val="53585F"/>
                  </a:solidFill>
                </a:defRPr>
              </a:pPr>
              <a:r>
                <a:rPr b="1"/>
                <a:t>gt</a:t>
              </a:r>
              <a:r>
                <a:t> object</a:t>
              </a:r>
            </a:p>
          </p:txBody>
        </p:sp>
        <p:sp>
          <p:nvSpPr>
            <p:cNvPr id="779" name="modifiable with the…"/>
            <p:cNvSpPr txBox="1"/>
            <p:nvPr/>
          </p:nvSpPr>
          <p:spPr>
            <a:xfrm>
              <a:off x="0" y="2301059"/>
              <a:ext cx="3642063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modifiable with the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all the functions</a:t>
              </a:r>
            </a:p>
          </p:txBody>
        </p:sp>
      </p:grpSp>
      <p:grpSp>
        <p:nvGrpSpPr>
          <p:cNvPr id="784" name="Group"/>
          <p:cNvGrpSpPr/>
          <p:nvPr/>
        </p:nvGrpSpPr>
        <p:grpSpPr>
          <a:xfrm>
            <a:off x="15548520" y="8006373"/>
            <a:ext cx="3642063" cy="3055440"/>
            <a:chOff x="0" y="0"/>
            <a:chExt cx="3642062" cy="3055439"/>
          </a:xfrm>
        </p:grpSpPr>
        <p:pic>
          <p:nvPicPr>
            <p:cNvPr id="781" name="Image" descr="Image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322429" y="0"/>
              <a:ext cx="2997201" cy="1803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82" name="gt table"/>
            <p:cNvSpPr txBox="1"/>
            <p:nvPr/>
          </p:nvSpPr>
          <p:spPr>
            <a:xfrm>
              <a:off x="359719" y="17707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defRPr b="0" cap="none" spc="0" sz="3200">
                  <a:solidFill>
                    <a:srgbClr val="53585F"/>
                  </a:solidFill>
                </a:defRPr>
              </a:pPr>
              <a:r>
                <a:rPr b="1"/>
                <a:t>gt</a:t>
              </a:r>
              <a:r>
                <a:t> table</a:t>
              </a:r>
            </a:p>
          </p:txBody>
        </p:sp>
        <p:sp>
          <p:nvSpPr>
            <p:cNvPr id="783" name="inlined HTML"/>
            <p:cNvSpPr txBox="1"/>
            <p:nvPr/>
          </p:nvSpPr>
          <p:spPr>
            <a:xfrm>
              <a:off x="0" y="2547439"/>
              <a:ext cx="3642063" cy="508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rPr i="1"/>
                <a:t>inlined</a:t>
              </a:r>
              <a:r>
                <a:t> HTML</a:t>
              </a:r>
            </a:p>
          </p:txBody>
        </p:sp>
      </p:grpSp>
      <p:sp>
        <p:nvSpPr>
          <p:cNvPr id="785" name="Line"/>
          <p:cNvSpPr/>
          <p:nvPr/>
        </p:nvSpPr>
        <p:spPr>
          <a:xfrm>
            <a:off x="19187845" y="8908073"/>
            <a:ext cx="1526602" cy="1"/>
          </a:xfrm>
          <a:prstGeom prst="line">
            <a:avLst/>
          </a:prstGeom>
          <a:ln w="63500">
            <a:solidFill>
              <a:srgbClr val="96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grpSp>
        <p:nvGrpSpPr>
          <p:cNvPr id="789" name="Group"/>
          <p:cNvGrpSpPr/>
          <p:nvPr/>
        </p:nvGrpSpPr>
        <p:grpSpPr>
          <a:xfrm>
            <a:off x="19847900" y="8318093"/>
            <a:ext cx="3642063" cy="2926600"/>
            <a:chOff x="0" y="0"/>
            <a:chExt cx="3642062" cy="2926598"/>
          </a:xfrm>
        </p:grpSpPr>
        <p:sp>
          <p:nvSpPr>
            <p:cNvPr id="786" name="email"/>
            <p:cNvSpPr txBox="1"/>
            <p:nvPr/>
          </p:nvSpPr>
          <p:spPr>
            <a:xfrm>
              <a:off x="359719" y="1459067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200">
                  <a:solidFill>
                    <a:srgbClr val="53585F"/>
                  </a:solidFill>
                </a:defRPr>
              </a:lvl1pPr>
            </a:lstStyle>
            <a:p>
              <a:pPr/>
              <a:r>
                <a:t>email</a:t>
              </a:r>
            </a:p>
          </p:txBody>
        </p:sp>
        <p:sp>
          <p:nvSpPr>
            <p:cNvPr id="787" name="Sent via an…"/>
            <p:cNvSpPr txBox="1"/>
            <p:nvPr/>
          </p:nvSpPr>
          <p:spPr>
            <a:xfrm>
              <a:off x="0" y="2052838"/>
              <a:ext cx="3642063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Sent via an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emailing package</a:t>
              </a:r>
            </a:p>
          </p:txBody>
        </p:sp>
        <p:pic>
          <p:nvPicPr>
            <p:cNvPr id="788" name="envelope.png" descr="envelop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1231051" y="0"/>
              <a:ext cx="1179960" cy="11799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790" name="Line"/>
          <p:cNvSpPr/>
          <p:nvPr/>
        </p:nvSpPr>
        <p:spPr>
          <a:xfrm>
            <a:off x="3849830" y="8908073"/>
            <a:ext cx="1528289" cy="1"/>
          </a:xfrm>
          <a:prstGeom prst="line">
            <a:avLst/>
          </a:prstGeom>
          <a:ln w="63500">
            <a:solidFill>
              <a:srgbClr val="97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791" name="pizzaplace"/>
          <p:cNvSpPr txBox="1"/>
          <p:nvPr/>
        </p:nvSpPr>
        <p:spPr>
          <a:xfrm>
            <a:off x="1253757" y="9777161"/>
            <a:ext cx="292262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200">
                <a:solidFill>
                  <a:srgbClr val="53585F"/>
                </a:solidFill>
              </a:defRPr>
            </a:lvl1pPr>
          </a:lstStyle>
          <a:p>
            <a:pPr/>
            <a:r>
              <a:t>pizzaplace</a:t>
            </a:r>
          </a:p>
        </p:txBody>
      </p:sp>
      <p:sp>
        <p:nvSpPr>
          <p:cNvPr id="792" name="tibble"/>
          <p:cNvSpPr txBox="1"/>
          <p:nvPr/>
        </p:nvSpPr>
        <p:spPr>
          <a:xfrm>
            <a:off x="894038" y="10432291"/>
            <a:ext cx="364206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90000"/>
              </a:lnSpc>
              <a:defRPr b="0" cap="none" spc="0" sz="2700">
                <a:solidFill>
                  <a:srgbClr val="53585F"/>
                </a:solidFill>
              </a:defRPr>
            </a:lvl1pPr>
          </a:lstStyle>
          <a:p>
            <a:pPr/>
            <a:r>
              <a:t>tibble</a:t>
            </a:r>
          </a:p>
        </p:txBody>
      </p:sp>
      <p:pic>
        <p:nvPicPr>
          <p:cNvPr id="793" name="pizzaplace.png" descr="pizzaplac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817514" y="8008723"/>
            <a:ext cx="1795111" cy="1798701"/>
          </a:xfrm>
          <a:prstGeom prst="rect">
            <a:avLst/>
          </a:prstGeom>
          <a:ln w="12700">
            <a:miter lim="400000"/>
          </a:ln>
        </p:spPr>
      </p:pic>
      <p:sp>
        <p:nvSpPr>
          <p:cNvPr id="794" name="exibble"/>
          <p:cNvSpPr txBox="1"/>
          <p:nvPr/>
        </p:nvSpPr>
        <p:spPr>
          <a:xfrm>
            <a:off x="10730688" y="5758059"/>
            <a:ext cx="292262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200">
                <a:solidFill>
                  <a:srgbClr val="53585F"/>
                </a:solidFill>
              </a:defRPr>
            </a:lvl1pPr>
          </a:lstStyle>
          <a:p>
            <a:pPr/>
            <a:r>
              <a:t>exibble</a:t>
            </a:r>
          </a:p>
        </p:txBody>
      </p:sp>
      <p:grpSp>
        <p:nvGrpSpPr>
          <p:cNvPr id="801" name="Group"/>
          <p:cNvGrpSpPr/>
          <p:nvPr/>
        </p:nvGrpSpPr>
        <p:grpSpPr>
          <a:xfrm>
            <a:off x="4165222" y="14140214"/>
            <a:ext cx="16053556" cy="2627045"/>
            <a:chOff x="0" y="0"/>
            <a:chExt cx="16053554" cy="2627044"/>
          </a:xfrm>
        </p:grpSpPr>
        <p:pic>
          <p:nvPicPr>
            <p:cNvPr id="795" name="github.png" descr="github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990600" cy="101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96" name="https://github.com/rstudio/gt"/>
            <p:cNvSpPr txBox="1"/>
            <p:nvPr/>
          </p:nvSpPr>
          <p:spPr>
            <a:xfrm>
              <a:off x="2377831" y="101600"/>
              <a:ext cx="8681514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>
                <a:defRPr b="0" cap="none" spc="235" sz="4700">
                  <a:solidFill>
                    <a:srgbClr val="333333"/>
                  </a:solidFill>
                </a:defRPr>
              </a:pPr>
              <a:r>
                <a:rPr spc="0">
                  <a:solidFill>
                    <a:srgbClr val="A6AAA9"/>
                  </a:solidFill>
                </a:rPr>
                <a:t>https://github.com/</a:t>
              </a:r>
              <a:r>
                <a:t>rstudio/gt</a:t>
              </a:r>
            </a:p>
          </p:txBody>
        </p:sp>
        <p:sp>
          <p:nvSpPr>
            <p:cNvPr id="797" name="https://github.com/rich-iannone/presentations"/>
            <p:cNvSpPr txBox="1"/>
            <p:nvPr/>
          </p:nvSpPr>
          <p:spPr>
            <a:xfrm>
              <a:off x="2377831" y="1457053"/>
              <a:ext cx="13675724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>
                <a:defRPr b="0" cap="none" spc="235" sz="4700">
                  <a:solidFill>
                    <a:srgbClr val="333333"/>
                  </a:solidFill>
                </a:defRPr>
              </a:pPr>
              <a:r>
                <a:rPr spc="0">
                  <a:solidFill>
                    <a:srgbClr val="A6AAA9"/>
                  </a:solidFill>
                </a:rPr>
                <a:t>https://github.com/</a:t>
              </a:r>
              <a:r>
                <a:t>rich-iannone/presentations</a:t>
              </a:r>
            </a:p>
          </p:txBody>
        </p:sp>
        <p:pic>
          <p:nvPicPr>
            <p:cNvPr id="798" name="keynote.png" descr="keynote.png"/>
            <p:cNvPicPr>
              <a:picLocks noChangeAspect="1"/>
            </p:cNvPicPr>
            <p:nvPr/>
          </p:nvPicPr>
          <p:blipFill>
            <a:blip r:embed="rId9">
              <a:extLst/>
            </a:blip>
            <a:srcRect l="0" t="0" r="0" b="0"/>
            <a:stretch>
              <a:fillRect/>
            </a:stretch>
          </p:blipFill>
          <p:spPr>
            <a:xfrm>
              <a:off x="797726" y="1103044"/>
              <a:ext cx="1612901" cy="1524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799" name="Polygon"/>
            <p:cNvSpPr/>
            <p:nvPr/>
          </p:nvSpPr>
          <p:spPr>
            <a:xfrm>
              <a:off x="1216481" y="30999"/>
              <a:ext cx="826191" cy="954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noFill/>
            <a:ln w="63500" cap="flat">
              <a:solidFill>
                <a:srgbClr val="80808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pic>
          <p:nvPicPr>
            <p:cNvPr id="800" name="github.png" descr="github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1355453"/>
              <a:ext cx="990600" cy="1016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802" name="RStudio-Logo-Flat.png" descr="RStudio-Logo-Flat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28761568" y="5400397"/>
            <a:ext cx="8294957" cy="2915206"/>
          </a:xfrm>
          <a:prstGeom prst="rect">
            <a:avLst/>
          </a:prstGeom>
          <a:ln w="12700">
            <a:miter lim="400000"/>
          </a:ln>
        </p:spPr>
      </p:pic>
      <p:sp>
        <p:nvSpPr>
          <p:cNvPr id="803" name="Let’s head over to:"/>
          <p:cNvSpPr txBox="1"/>
          <p:nvPr/>
        </p:nvSpPr>
        <p:spPr>
          <a:xfrm>
            <a:off x="24637404" y="4087470"/>
            <a:ext cx="1651546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Let’s head over to:</a:t>
            </a:r>
          </a:p>
        </p:txBody>
      </p:sp>
      <p:grpSp>
        <p:nvGrpSpPr>
          <p:cNvPr id="806" name="Group"/>
          <p:cNvGrpSpPr/>
          <p:nvPr/>
        </p:nvGrpSpPr>
        <p:grpSpPr>
          <a:xfrm>
            <a:off x="52164778" y="3016250"/>
            <a:ext cx="7598272" cy="9100412"/>
            <a:chOff x="0" y="0"/>
            <a:chExt cx="7598270" cy="9100411"/>
          </a:xfrm>
        </p:grpSpPr>
        <p:sp>
          <p:nvSpPr>
            <p:cNvPr id="804" name="Rounded Rectangle"/>
            <p:cNvSpPr/>
            <p:nvPr/>
          </p:nvSpPr>
          <p:spPr>
            <a:xfrm>
              <a:off x="0" y="0"/>
              <a:ext cx="7598271" cy="9100412"/>
            </a:xfrm>
            <a:prstGeom prst="roundRect">
              <a:avLst>
                <a:gd name="adj" fmla="val 800"/>
              </a:avLst>
            </a:prstGeom>
            <a:solidFill>
              <a:srgbClr val="67A5F3">
                <a:alpha val="7970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pic>
          <p:nvPicPr>
            <p:cNvPr id="805" name="rstudio_lhs.png" descr="rstudio_lhs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76285" y="84396"/>
              <a:ext cx="7315421" cy="8931619"/>
            </a:xfrm>
            <a:prstGeom prst="rect">
              <a:avLst/>
            </a:prstGeom>
            <a:ln w="25400" cap="flat">
              <a:solidFill>
                <a:schemeClr val="accent1">
                  <a:satOff val="-3355"/>
                  <a:lumOff val="26614"/>
                </a:schemeClr>
              </a:solidFill>
              <a:prstDash val="solid"/>
              <a:miter lim="400000"/>
            </a:ln>
            <a:effectLst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It’s Now Time for Some Demos"/>
          <p:cNvSpPr txBox="1"/>
          <p:nvPr/>
        </p:nvSpPr>
        <p:spPr>
          <a:xfrm>
            <a:off x="1248475" y="777176"/>
            <a:ext cx="2185923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It’s Now Time for Some Demos</a:t>
            </a:r>
          </a:p>
        </p:txBody>
      </p:sp>
      <p:sp>
        <p:nvSpPr>
          <p:cNvPr id="809" name="Let’s take a look at some simple examples with exibble…"/>
          <p:cNvSpPr txBox="1"/>
          <p:nvPr/>
        </p:nvSpPr>
        <p:spPr>
          <a:xfrm>
            <a:off x="-19548821" y="2091857"/>
            <a:ext cx="16515467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Let’s take a look at some simple examples with exibble…</a:t>
            </a:r>
          </a:p>
        </p:txBody>
      </p:sp>
      <p:pic>
        <p:nvPicPr>
          <p:cNvPr id="810" name="exibble.png" descr="exibbl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576603" y="3200670"/>
            <a:ext cx="2543213" cy="2548300"/>
          </a:xfrm>
          <a:prstGeom prst="rect">
            <a:avLst/>
          </a:prstGeom>
          <a:ln w="12700">
            <a:miter lim="400000"/>
          </a:ln>
        </p:spPr>
      </p:pic>
      <p:sp>
        <p:nvSpPr>
          <p:cNvPr id="811" name="…and we’ll take a quick look at emailing a gt table"/>
          <p:cNvSpPr txBox="1"/>
          <p:nvPr/>
        </p:nvSpPr>
        <p:spPr>
          <a:xfrm>
            <a:off x="-19562730" y="6788823"/>
            <a:ext cx="16515467" cy="774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pPr>
            <a:r>
              <a:t>…and we’ll take a quick look at emailing a </a:t>
            </a:r>
            <a:r>
              <a:rPr b="1">
                <a:latin typeface="+mj-lt"/>
                <a:ea typeface="+mj-ea"/>
                <a:cs typeface="+mj-cs"/>
                <a:sym typeface="Helvetica"/>
              </a:rPr>
              <a:t>gt</a:t>
            </a:r>
            <a:r>
              <a:t> table</a:t>
            </a:r>
          </a:p>
        </p:txBody>
      </p:sp>
      <p:sp>
        <p:nvSpPr>
          <p:cNvPr id="812" name="Line"/>
          <p:cNvSpPr/>
          <p:nvPr/>
        </p:nvSpPr>
        <p:spPr>
          <a:xfrm>
            <a:off x="-14637643" y="8908073"/>
            <a:ext cx="1528289" cy="1"/>
          </a:xfrm>
          <a:prstGeom prst="line">
            <a:avLst/>
          </a:prstGeom>
          <a:ln w="63500">
            <a:solidFill>
              <a:srgbClr val="97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813" name="Line"/>
          <p:cNvSpPr/>
          <p:nvPr/>
        </p:nvSpPr>
        <p:spPr>
          <a:xfrm>
            <a:off x="-9498194" y="8908073"/>
            <a:ext cx="1524188" cy="1"/>
          </a:xfrm>
          <a:prstGeom prst="line">
            <a:avLst/>
          </a:prstGeom>
          <a:ln w="63500">
            <a:solidFill>
              <a:srgbClr val="96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grpSp>
        <p:nvGrpSpPr>
          <p:cNvPr id="817" name="Group"/>
          <p:cNvGrpSpPr/>
          <p:nvPr/>
        </p:nvGrpSpPr>
        <p:grpSpPr>
          <a:xfrm>
            <a:off x="-18173550" y="8082573"/>
            <a:ext cx="3642063" cy="2857719"/>
            <a:chOff x="0" y="0"/>
            <a:chExt cx="3642062" cy="2857718"/>
          </a:xfrm>
        </p:grpSpPr>
        <p:pic>
          <p:nvPicPr>
            <p:cNvPr id="814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54181" y="0"/>
              <a:ext cx="2933701" cy="1651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15" name="table data"/>
            <p:cNvSpPr txBox="1"/>
            <p:nvPr/>
          </p:nvSpPr>
          <p:spPr>
            <a:xfrm>
              <a:off x="359719" y="16945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2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table data</a:t>
              </a:r>
            </a:p>
          </p:txBody>
        </p:sp>
        <p:sp>
          <p:nvSpPr>
            <p:cNvPr id="816" name="tibble (summarized)"/>
            <p:cNvSpPr txBox="1"/>
            <p:nvPr/>
          </p:nvSpPr>
          <p:spPr>
            <a:xfrm>
              <a:off x="0" y="2349718"/>
              <a:ext cx="3642063" cy="508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tibble (summarized)</a:t>
              </a:r>
            </a:p>
          </p:txBody>
        </p:sp>
      </p:grpSp>
      <p:grpSp>
        <p:nvGrpSpPr>
          <p:cNvPr id="821" name="Group"/>
          <p:cNvGrpSpPr/>
          <p:nvPr/>
        </p:nvGrpSpPr>
        <p:grpSpPr>
          <a:xfrm>
            <a:off x="-13074020" y="8069873"/>
            <a:ext cx="3642064" cy="3174820"/>
            <a:chOff x="0" y="0"/>
            <a:chExt cx="3642062" cy="3174819"/>
          </a:xfrm>
        </p:grpSpPr>
        <p:pic>
          <p:nvPicPr>
            <p:cNvPr id="818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22430" y="0"/>
              <a:ext cx="2933701" cy="1676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19" name="gt object"/>
            <p:cNvSpPr txBox="1"/>
            <p:nvPr/>
          </p:nvSpPr>
          <p:spPr>
            <a:xfrm>
              <a:off x="359719" y="17072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defRPr b="0" cap="none" spc="0" sz="3200">
                  <a:solidFill>
                    <a:srgbClr val="53585F"/>
                  </a:solidFill>
                </a:defRPr>
              </a:pPr>
              <a:r>
                <a:rPr b="1"/>
                <a:t>gt</a:t>
              </a:r>
              <a:r>
                <a:t> object</a:t>
              </a:r>
            </a:p>
          </p:txBody>
        </p:sp>
        <p:sp>
          <p:nvSpPr>
            <p:cNvPr id="820" name="modifiable with the…"/>
            <p:cNvSpPr txBox="1"/>
            <p:nvPr/>
          </p:nvSpPr>
          <p:spPr>
            <a:xfrm>
              <a:off x="0" y="2301059"/>
              <a:ext cx="3642063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modifiable with the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all the functions</a:t>
              </a:r>
            </a:p>
          </p:txBody>
        </p:sp>
      </p:grpSp>
      <p:grpSp>
        <p:nvGrpSpPr>
          <p:cNvPr id="825" name="Group"/>
          <p:cNvGrpSpPr/>
          <p:nvPr/>
        </p:nvGrpSpPr>
        <p:grpSpPr>
          <a:xfrm>
            <a:off x="-7934568" y="8006373"/>
            <a:ext cx="3642063" cy="3055440"/>
            <a:chOff x="0" y="0"/>
            <a:chExt cx="3642062" cy="3055439"/>
          </a:xfrm>
        </p:grpSpPr>
        <p:pic>
          <p:nvPicPr>
            <p:cNvPr id="822" name="Image" descr="Image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322429" y="0"/>
              <a:ext cx="2997201" cy="1803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23" name="gt table"/>
            <p:cNvSpPr txBox="1"/>
            <p:nvPr/>
          </p:nvSpPr>
          <p:spPr>
            <a:xfrm>
              <a:off x="359719" y="17707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defRPr b="0" cap="none" spc="0" sz="3200">
                  <a:solidFill>
                    <a:srgbClr val="53585F"/>
                  </a:solidFill>
                </a:defRPr>
              </a:pPr>
              <a:r>
                <a:rPr b="1"/>
                <a:t>gt</a:t>
              </a:r>
              <a:r>
                <a:t> table</a:t>
              </a:r>
            </a:p>
          </p:txBody>
        </p:sp>
        <p:sp>
          <p:nvSpPr>
            <p:cNvPr id="824" name="inlined HTML"/>
            <p:cNvSpPr txBox="1"/>
            <p:nvPr/>
          </p:nvSpPr>
          <p:spPr>
            <a:xfrm>
              <a:off x="0" y="2547439"/>
              <a:ext cx="3642063" cy="508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rPr i="1"/>
                <a:t>inlined</a:t>
              </a:r>
              <a:r>
                <a:t> HTML</a:t>
              </a:r>
            </a:p>
          </p:txBody>
        </p:sp>
      </p:grpSp>
      <p:sp>
        <p:nvSpPr>
          <p:cNvPr id="826" name="Line"/>
          <p:cNvSpPr/>
          <p:nvPr/>
        </p:nvSpPr>
        <p:spPr>
          <a:xfrm>
            <a:off x="-4295243" y="8908073"/>
            <a:ext cx="1526602" cy="1"/>
          </a:xfrm>
          <a:prstGeom prst="line">
            <a:avLst/>
          </a:prstGeom>
          <a:ln w="63500">
            <a:solidFill>
              <a:srgbClr val="96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grpSp>
        <p:nvGrpSpPr>
          <p:cNvPr id="830" name="Group"/>
          <p:cNvGrpSpPr/>
          <p:nvPr/>
        </p:nvGrpSpPr>
        <p:grpSpPr>
          <a:xfrm>
            <a:off x="-3635189" y="8318093"/>
            <a:ext cx="3642063" cy="2926600"/>
            <a:chOff x="0" y="0"/>
            <a:chExt cx="3642062" cy="2926598"/>
          </a:xfrm>
        </p:grpSpPr>
        <p:sp>
          <p:nvSpPr>
            <p:cNvPr id="827" name="email"/>
            <p:cNvSpPr txBox="1"/>
            <p:nvPr/>
          </p:nvSpPr>
          <p:spPr>
            <a:xfrm>
              <a:off x="359719" y="1459067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200">
                  <a:solidFill>
                    <a:srgbClr val="53585F"/>
                  </a:solidFill>
                </a:defRPr>
              </a:lvl1pPr>
            </a:lstStyle>
            <a:p>
              <a:pPr/>
              <a:r>
                <a:t>email</a:t>
              </a:r>
            </a:p>
          </p:txBody>
        </p:sp>
        <p:sp>
          <p:nvSpPr>
            <p:cNvPr id="828" name="Sent via an…"/>
            <p:cNvSpPr txBox="1"/>
            <p:nvPr/>
          </p:nvSpPr>
          <p:spPr>
            <a:xfrm>
              <a:off x="0" y="2052838"/>
              <a:ext cx="3642063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Sent via an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emailing package</a:t>
              </a:r>
            </a:p>
          </p:txBody>
        </p:sp>
        <p:pic>
          <p:nvPicPr>
            <p:cNvPr id="829" name="envelope.png" descr="envelop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1231051" y="0"/>
              <a:ext cx="1179960" cy="117995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831" name="Line"/>
          <p:cNvSpPr/>
          <p:nvPr/>
        </p:nvSpPr>
        <p:spPr>
          <a:xfrm>
            <a:off x="-19633258" y="8908073"/>
            <a:ext cx="1528289" cy="1"/>
          </a:xfrm>
          <a:prstGeom prst="line">
            <a:avLst/>
          </a:prstGeom>
          <a:ln w="63500">
            <a:solidFill>
              <a:srgbClr val="979797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832" name="pizzaplace"/>
          <p:cNvSpPr txBox="1"/>
          <p:nvPr/>
        </p:nvSpPr>
        <p:spPr>
          <a:xfrm>
            <a:off x="-22229330" y="9777161"/>
            <a:ext cx="292262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200">
                <a:solidFill>
                  <a:srgbClr val="53585F"/>
                </a:solidFill>
              </a:defRPr>
            </a:lvl1pPr>
          </a:lstStyle>
          <a:p>
            <a:pPr/>
            <a:r>
              <a:t>pizzaplace</a:t>
            </a:r>
          </a:p>
        </p:txBody>
      </p:sp>
      <p:sp>
        <p:nvSpPr>
          <p:cNvPr id="833" name="tibble"/>
          <p:cNvSpPr txBox="1"/>
          <p:nvPr/>
        </p:nvSpPr>
        <p:spPr>
          <a:xfrm>
            <a:off x="-22589051" y="10432291"/>
            <a:ext cx="364206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90000"/>
              </a:lnSpc>
              <a:defRPr b="0" cap="none" spc="0" sz="2700">
                <a:solidFill>
                  <a:srgbClr val="53585F"/>
                </a:solidFill>
              </a:defRPr>
            </a:lvl1pPr>
          </a:lstStyle>
          <a:p>
            <a:pPr/>
            <a:r>
              <a:t>tibble</a:t>
            </a:r>
          </a:p>
        </p:txBody>
      </p:sp>
      <p:pic>
        <p:nvPicPr>
          <p:cNvPr id="834" name="pizzaplace.png" descr="pizzaplace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-21665574" y="8008723"/>
            <a:ext cx="1795111" cy="1798701"/>
          </a:xfrm>
          <a:prstGeom prst="rect">
            <a:avLst/>
          </a:prstGeom>
          <a:ln w="12700">
            <a:miter lim="400000"/>
          </a:ln>
        </p:spPr>
      </p:pic>
      <p:sp>
        <p:nvSpPr>
          <p:cNvPr id="835" name="exibble"/>
          <p:cNvSpPr txBox="1"/>
          <p:nvPr/>
        </p:nvSpPr>
        <p:spPr>
          <a:xfrm>
            <a:off x="-12752400" y="5758059"/>
            <a:ext cx="292262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200">
                <a:solidFill>
                  <a:srgbClr val="53585F"/>
                </a:solidFill>
              </a:defRPr>
            </a:lvl1pPr>
          </a:lstStyle>
          <a:p>
            <a:pPr/>
            <a:r>
              <a:t>exibble</a:t>
            </a:r>
          </a:p>
        </p:txBody>
      </p:sp>
      <p:grpSp>
        <p:nvGrpSpPr>
          <p:cNvPr id="842" name="Group"/>
          <p:cNvGrpSpPr/>
          <p:nvPr/>
        </p:nvGrpSpPr>
        <p:grpSpPr>
          <a:xfrm>
            <a:off x="4165222" y="14140214"/>
            <a:ext cx="16053556" cy="2627045"/>
            <a:chOff x="0" y="0"/>
            <a:chExt cx="16053554" cy="2627044"/>
          </a:xfrm>
        </p:grpSpPr>
        <p:pic>
          <p:nvPicPr>
            <p:cNvPr id="836" name="github.png" descr="github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0"/>
              <a:ext cx="990600" cy="101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37" name="https://github.com/rstudio/gt"/>
            <p:cNvSpPr txBox="1"/>
            <p:nvPr/>
          </p:nvSpPr>
          <p:spPr>
            <a:xfrm>
              <a:off x="2377831" y="101600"/>
              <a:ext cx="8681514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>
                <a:defRPr b="0" cap="none" spc="235" sz="4700">
                  <a:solidFill>
                    <a:srgbClr val="333333"/>
                  </a:solidFill>
                </a:defRPr>
              </a:pPr>
              <a:r>
                <a:rPr spc="0">
                  <a:solidFill>
                    <a:srgbClr val="A6AAA9"/>
                  </a:solidFill>
                </a:rPr>
                <a:t>https://github.com/</a:t>
              </a:r>
              <a:r>
                <a:t>rstudio/gt</a:t>
              </a:r>
            </a:p>
          </p:txBody>
        </p:sp>
        <p:sp>
          <p:nvSpPr>
            <p:cNvPr id="838" name="https://github.com/rich-iannone/presentations"/>
            <p:cNvSpPr txBox="1"/>
            <p:nvPr/>
          </p:nvSpPr>
          <p:spPr>
            <a:xfrm>
              <a:off x="2377831" y="1457053"/>
              <a:ext cx="13675724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>
                <a:defRPr b="0" cap="none" spc="235" sz="4700">
                  <a:solidFill>
                    <a:srgbClr val="333333"/>
                  </a:solidFill>
                </a:defRPr>
              </a:pPr>
              <a:r>
                <a:rPr spc="0">
                  <a:solidFill>
                    <a:srgbClr val="A6AAA9"/>
                  </a:solidFill>
                </a:rPr>
                <a:t>https://github.com/</a:t>
              </a:r>
              <a:r>
                <a:t>rich-iannone/presentations</a:t>
              </a:r>
            </a:p>
          </p:txBody>
        </p:sp>
        <p:pic>
          <p:nvPicPr>
            <p:cNvPr id="839" name="keynote.png" descr="keynote.png"/>
            <p:cNvPicPr>
              <a:picLocks noChangeAspect="1"/>
            </p:cNvPicPr>
            <p:nvPr/>
          </p:nvPicPr>
          <p:blipFill>
            <a:blip r:embed="rId9">
              <a:extLst/>
            </a:blip>
            <a:srcRect l="0" t="0" r="0" b="0"/>
            <a:stretch>
              <a:fillRect/>
            </a:stretch>
          </p:blipFill>
          <p:spPr>
            <a:xfrm>
              <a:off x="797726" y="1103044"/>
              <a:ext cx="1612901" cy="1524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40" name="Polygon"/>
            <p:cNvSpPr/>
            <p:nvPr/>
          </p:nvSpPr>
          <p:spPr>
            <a:xfrm>
              <a:off x="1216481" y="30999"/>
              <a:ext cx="826191" cy="954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noFill/>
            <a:ln w="63500" cap="flat">
              <a:solidFill>
                <a:srgbClr val="80808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pic>
          <p:nvPicPr>
            <p:cNvPr id="841" name="github.png" descr="github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0" y="1355453"/>
              <a:ext cx="990600" cy="1016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843" name="RStudio-Logo-Flat.png" descr="RStudio-Logo-Flat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8044522" y="5400397"/>
            <a:ext cx="8294957" cy="2915206"/>
          </a:xfrm>
          <a:prstGeom prst="rect">
            <a:avLst/>
          </a:prstGeom>
          <a:ln w="12700">
            <a:miter lim="400000"/>
          </a:ln>
        </p:spPr>
      </p:pic>
      <p:sp>
        <p:nvSpPr>
          <p:cNvPr id="844" name="Let’s head over to:"/>
          <p:cNvSpPr txBox="1"/>
          <p:nvPr/>
        </p:nvSpPr>
        <p:spPr>
          <a:xfrm>
            <a:off x="3920358" y="4087470"/>
            <a:ext cx="16515467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Let’s head over to:</a:t>
            </a:r>
          </a:p>
        </p:txBody>
      </p:sp>
      <p:grpSp>
        <p:nvGrpSpPr>
          <p:cNvPr id="847" name="Group"/>
          <p:cNvGrpSpPr/>
          <p:nvPr/>
        </p:nvGrpSpPr>
        <p:grpSpPr>
          <a:xfrm>
            <a:off x="19288943" y="3016250"/>
            <a:ext cx="7598271" cy="9100412"/>
            <a:chOff x="0" y="0"/>
            <a:chExt cx="7598270" cy="9100411"/>
          </a:xfrm>
        </p:grpSpPr>
        <p:sp>
          <p:nvSpPr>
            <p:cNvPr id="845" name="Rounded Rectangle"/>
            <p:cNvSpPr/>
            <p:nvPr/>
          </p:nvSpPr>
          <p:spPr>
            <a:xfrm>
              <a:off x="0" y="0"/>
              <a:ext cx="7598271" cy="9100412"/>
            </a:xfrm>
            <a:prstGeom prst="roundRect">
              <a:avLst>
                <a:gd name="adj" fmla="val 800"/>
              </a:avLst>
            </a:prstGeom>
            <a:solidFill>
              <a:srgbClr val="67A5F3">
                <a:alpha val="7970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pic>
          <p:nvPicPr>
            <p:cNvPr id="846" name="rstudio_lhs.png" descr="rstudio_lhs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76285" y="84396"/>
              <a:ext cx="7315421" cy="8931619"/>
            </a:xfrm>
            <a:prstGeom prst="rect">
              <a:avLst/>
            </a:prstGeom>
            <a:ln w="25400" cap="flat">
              <a:solidFill>
                <a:schemeClr val="accent1">
                  <a:satOff val="-3355"/>
                  <a:lumOff val="26614"/>
                </a:schemeClr>
              </a:solidFill>
              <a:prstDash val="solid"/>
              <a:miter lim="400000"/>
            </a:ln>
            <a:effectLst/>
          </p:spPr>
        </p:pic>
      </p:grpSp>
      <p:pic>
        <p:nvPicPr>
          <p:cNvPr id="848" name="gt_hex_logo.png" descr="gt_hex_logo.png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1652589" y="-8372620"/>
            <a:ext cx="6891735" cy="79484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0" name="gt_hex_logo.png" descr="gt_hex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2589" y="1370445"/>
            <a:ext cx="6891735" cy="794840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857" name="Group"/>
          <p:cNvGrpSpPr/>
          <p:nvPr/>
        </p:nvGrpSpPr>
        <p:grpSpPr>
          <a:xfrm>
            <a:off x="4165222" y="9955752"/>
            <a:ext cx="16053556" cy="2627045"/>
            <a:chOff x="0" y="0"/>
            <a:chExt cx="16053554" cy="2627044"/>
          </a:xfrm>
        </p:grpSpPr>
        <p:pic>
          <p:nvPicPr>
            <p:cNvPr id="851" name="github.png" descr="github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990600" cy="1016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52" name="https://github.com/rstudio/gt"/>
            <p:cNvSpPr txBox="1"/>
            <p:nvPr/>
          </p:nvSpPr>
          <p:spPr>
            <a:xfrm>
              <a:off x="2377831" y="101600"/>
              <a:ext cx="8681514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235" sz="4700" u="sng">
                  <a:solidFill>
                    <a:srgbClr val="53585F"/>
                  </a:solidFill>
                  <a:hlinkClick r:id="rId4" invalidUrl="" action="" tgtFrame="" tooltip="" history="1" highlightClick="0" endSnd="0"/>
                </a:defRPr>
              </a:lvl1pPr>
            </a:lstStyle>
            <a:p>
              <a:pPr>
                <a:defRPr u="none"/>
              </a:pPr>
              <a:r>
                <a:rPr u="sng">
                  <a:hlinkClick r:id="rId4" invalidUrl="" action="" tgtFrame="" tooltip="" history="1" highlightClick="0" endSnd="0"/>
                </a:rPr>
                <a:t>https://github.com/rstudio/gt</a:t>
              </a:r>
            </a:p>
          </p:txBody>
        </p:sp>
        <p:sp>
          <p:nvSpPr>
            <p:cNvPr id="853" name="https://github.com/rich-iannone/presentations"/>
            <p:cNvSpPr txBox="1"/>
            <p:nvPr/>
          </p:nvSpPr>
          <p:spPr>
            <a:xfrm>
              <a:off x="2377831" y="1457053"/>
              <a:ext cx="13675724" cy="812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235" sz="4700" u="sng">
                  <a:solidFill>
                    <a:srgbClr val="53585F"/>
                  </a:solidFill>
                  <a:hlinkClick r:id="rId5" invalidUrl="" action="" tgtFrame="" tooltip="" history="1" highlightClick="0" endSnd="0"/>
                </a:defRPr>
              </a:lvl1pPr>
            </a:lstStyle>
            <a:p>
              <a:pPr>
                <a:defRPr u="none"/>
              </a:pPr>
              <a:r>
                <a:rPr u="sng">
                  <a:hlinkClick r:id="rId5" invalidUrl="" action="" tgtFrame="" tooltip="" history="1" highlightClick="0" endSnd="0"/>
                </a:rPr>
                <a:t>https://github.com/rich-iannone/presentations</a:t>
              </a:r>
            </a:p>
          </p:txBody>
        </p:sp>
        <p:pic>
          <p:nvPicPr>
            <p:cNvPr id="854" name="keynote.png" descr="keynote.png"/>
            <p:cNvPicPr>
              <a:picLocks noChangeAspect="1"/>
            </p:cNvPicPr>
            <p:nvPr/>
          </p:nvPicPr>
          <p:blipFill>
            <a:blip r:embed="rId6">
              <a:extLst/>
            </a:blip>
            <a:srcRect l="0" t="0" r="0" b="0"/>
            <a:stretch>
              <a:fillRect/>
            </a:stretch>
          </p:blipFill>
          <p:spPr>
            <a:xfrm>
              <a:off x="797726" y="1103044"/>
              <a:ext cx="1612901" cy="1524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55" name="Polygon"/>
            <p:cNvSpPr/>
            <p:nvPr/>
          </p:nvSpPr>
          <p:spPr>
            <a:xfrm>
              <a:off x="1216481" y="30999"/>
              <a:ext cx="826191" cy="9540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noFill/>
            <a:ln w="63500" cap="flat">
              <a:solidFill>
                <a:srgbClr val="80808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pic>
          <p:nvPicPr>
            <p:cNvPr id="856" name="github.png" descr="github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1355453"/>
              <a:ext cx="990600" cy="10160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858" name="RStudio-Logo-Flat.png" descr="RStudio-Logo-Flat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8613211" y="5400397"/>
            <a:ext cx="8294958" cy="2915206"/>
          </a:xfrm>
          <a:prstGeom prst="rect">
            <a:avLst/>
          </a:prstGeom>
          <a:ln w="12700">
            <a:miter lim="400000"/>
          </a:ln>
        </p:spPr>
      </p:pic>
      <p:sp>
        <p:nvSpPr>
          <p:cNvPr id="859" name="Let’s head over to:"/>
          <p:cNvSpPr txBox="1"/>
          <p:nvPr/>
        </p:nvSpPr>
        <p:spPr>
          <a:xfrm>
            <a:off x="24489049" y="4087470"/>
            <a:ext cx="16515467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Let’s head over to:</a:t>
            </a:r>
          </a:p>
        </p:txBody>
      </p:sp>
      <p:grpSp>
        <p:nvGrpSpPr>
          <p:cNvPr id="862" name="Group"/>
          <p:cNvGrpSpPr/>
          <p:nvPr/>
        </p:nvGrpSpPr>
        <p:grpSpPr>
          <a:xfrm>
            <a:off x="34462569" y="3016250"/>
            <a:ext cx="7598271" cy="9100412"/>
            <a:chOff x="0" y="0"/>
            <a:chExt cx="7598270" cy="9100411"/>
          </a:xfrm>
        </p:grpSpPr>
        <p:sp>
          <p:nvSpPr>
            <p:cNvPr id="860" name="Rounded Rectangle"/>
            <p:cNvSpPr/>
            <p:nvPr/>
          </p:nvSpPr>
          <p:spPr>
            <a:xfrm>
              <a:off x="0" y="0"/>
              <a:ext cx="7598271" cy="9100412"/>
            </a:xfrm>
            <a:prstGeom prst="roundRect">
              <a:avLst>
                <a:gd name="adj" fmla="val 800"/>
              </a:avLst>
            </a:prstGeom>
            <a:solidFill>
              <a:srgbClr val="67A5F3">
                <a:alpha val="79703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pic>
          <p:nvPicPr>
            <p:cNvPr id="861" name="rstudio_lhs.png" descr="rstudio_lhs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76285" y="84396"/>
              <a:ext cx="7315421" cy="8931619"/>
            </a:xfrm>
            <a:prstGeom prst="rect">
              <a:avLst/>
            </a:prstGeom>
            <a:ln w="25400" cap="flat">
              <a:solidFill>
                <a:schemeClr val="accent1">
                  <a:satOff val="-3355"/>
                  <a:lumOff val="26614"/>
                </a:schemeClr>
              </a:solidFill>
              <a:prstDash val="solid"/>
              <a:miter lim="400000"/>
            </a:ln>
            <a:effectLst/>
          </p:spPr>
        </p:pic>
      </p:grpSp>
      <p:pic>
        <p:nvPicPr>
          <p:cNvPr id="863" name="qgjpwehsie3bkcjts2ri.mp4" descr="qgjpwehsie3bkcjts2ri.mp4"/>
          <p:cNvPicPr>
            <a:picLocks noChangeAspect="0"/>
          </p:cNvPicPr>
          <p:nvPr>
            <a:videoFile r:link="rId9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11">
            <a:extLst/>
          </a:blip>
          <a:stretch>
            <a:fillRect/>
          </a:stretch>
        </p:blipFill>
        <p:spPr>
          <a:xfrm>
            <a:off x="9081823" y="2331263"/>
            <a:ext cx="13309114" cy="60267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9999" fill="hold"/>
                                        <p:tgtEl>
                                          <p:spTgt spid="86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86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t_hex_logo.png" descr="gt_hex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46132" y="-5960117"/>
            <a:ext cx="6891736" cy="7948406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the gt package"/>
          <p:cNvSpPr txBox="1"/>
          <p:nvPr/>
        </p:nvSpPr>
        <p:spPr>
          <a:xfrm>
            <a:off x="1248475" y="2255230"/>
            <a:ext cx="21859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cap="none" spc="470" sz="4700">
                <a:solidFill>
                  <a:srgbClr val="53585F"/>
                </a:solidFill>
              </a:defRPr>
            </a:lvl1pPr>
          </a:lstStyle>
          <a:p>
            <a:pPr/>
            <a:r>
              <a:t>the gt package</a:t>
            </a:r>
          </a:p>
        </p:txBody>
      </p:sp>
      <p:sp>
        <p:nvSpPr>
          <p:cNvPr id="170" name="Lets you build display tables with easy-to-use functions"/>
          <p:cNvSpPr txBox="1"/>
          <p:nvPr/>
        </p:nvSpPr>
        <p:spPr>
          <a:xfrm>
            <a:off x="3920357" y="3224283"/>
            <a:ext cx="1651546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Lets you build display tables with easy-to-use functions</a:t>
            </a:r>
          </a:p>
        </p:txBody>
      </p:sp>
      <p:sp>
        <p:nvSpPr>
          <p:cNvPr id="171" name="Table outputs can be HTML, LaTeX, and RTF"/>
          <p:cNvSpPr txBox="1"/>
          <p:nvPr/>
        </p:nvSpPr>
        <p:spPr>
          <a:xfrm>
            <a:off x="3920199" y="4053591"/>
            <a:ext cx="16515785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Table outputs can be HTML, LaTeX, and RTF</a:t>
            </a:r>
          </a:p>
        </p:txBody>
      </p:sp>
      <p:sp>
        <p:nvSpPr>
          <p:cNvPr id="172" name="Available on GitHub"/>
          <p:cNvSpPr txBox="1"/>
          <p:nvPr/>
        </p:nvSpPr>
        <p:spPr>
          <a:xfrm>
            <a:off x="3937522" y="4882900"/>
            <a:ext cx="1650895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Available on GitHub</a:t>
            </a:r>
          </a:p>
        </p:txBody>
      </p:sp>
      <p:sp>
        <p:nvSpPr>
          <p:cNvPr id="173" name="the basic workflow"/>
          <p:cNvSpPr txBox="1"/>
          <p:nvPr/>
        </p:nvSpPr>
        <p:spPr>
          <a:xfrm>
            <a:off x="1248475" y="7076108"/>
            <a:ext cx="21859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cap="none" spc="470" sz="4700">
                <a:solidFill>
                  <a:srgbClr val="53585F"/>
                </a:solidFill>
              </a:defRPr>
            </a:lvl1pPr>
          </a:lstStyle>
          <a:p>
            <a:pPr/>
            <a:r>
              <a:t>the basic workflow</a:t>
            </a:r>
          </a:p>
        </p:txBody>
      </p:sp>
      <p:grpSp>
        <p:nvGrpSpPr>
          <p:cNvPr id="185" name="Group"/>
          <p:cNvGrpSpPr/>
          <p:nvPr/>
        </p:nvGrpSpPr>
        <p:grpSpPr>
          <a:xfrm>
            <a:off x="4475048" y="8404225"/>
            <a:ext cx="15433904" cy="3238320"/>
            <a:chOff x="0" y="0"/>
            <a:chExt cx="15433902" cy="3238319"/>
          </a:xfrm>
        </p:grpSpPr>
        <p:pic>
          <p:nvPicPr>
            <p:cNvPr id="174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54181" y="76200"/>
              <a:ext cx="2933701" cy="1651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5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6234225" y="63500"/>
              <a:ext cx="2933701" cy="1676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6" name="Image" descr="Image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2114269" y="0"/>
              <a:ext cx="2997201" cy="1803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7" name="Line"/>
            <p:cNvSpPr/>
            <p:nvPr/>
          </p:nvSpPr>
          <p:spPr>
            <a:xfrm>
              <a:off x="3535906" y="901700"/>
              <a:ext cx="2450295" cy="0"/>
            </a:xfrm>
            <a:prstGeom prst="line">
              <a:avLst/>
            </a:prstGeom>
            <a:noFill/>
            <a:ln w="63500" cap="flat">
              <a:solidFill>
                <a:srgbClr val="979797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178" name="Line"/>
            <p:cNvSpPr/>
            <p:nvPr/>
          </p:nvSpPr>
          <p:spPr>
            <a:xfrm>
              <a:off x="9415950" y="901700"/>
              <a:ext cx="2450295" cy="0"/>
            </a:xfrm>
            <a:prstGeom prst="line">
              <a:avLst/>
            </a:prstGeom>
            <a:noFill/>
            <a:ln w="63500" cap="flat">
              <a:solidFill>
                <a:srgbClr val="969797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179" name="table data"/>
            <p:cNvSpPr txBox="1"/>
            <p:nvPr/>
          </p:nvSpPr>
          <p:spPr>
            <a:xfrm>
              <a:off x="359719" y="17707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2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table data</a:t>
              </a:r>
            </a:p>
          </p:txBody>
        </p:sp>
        <p:sp>
          <p:nvSpPr>
            <p:cNvPr id="180" name="tibble or…"/>
            <p:cNvSpPr txBox="1"/>
            <p:nvPr/>
          </p:nvSpPr>
          <p:spPr>
            <a:xfrm>
              <a:off x="0" y="2364559"/>
              <a:ext cx="3642063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tibble or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data frame</a:t>
              </a:r>
            </a:p>
          </p:txBody>
        </p:sp>
        <p:sp>
          <p:nvSpPr>
            <p:cNvPr id="181" name="gt object"/>
            <p:cNvSpPr txBox="1"/>
            <p:nvPr/>
          </p:nvSpPr>
          <p:spPr>
            <a:xfrm>
              <a:off x="6271514" y="17707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defRPr b="0" cap="none" spc="0" sz="3200">
                  <a:solidFill>
                    <a:srgbClr val="53585F"/>
                  </a:solidFill>
                </a:defRPr>
              </a:pPr>
              <a:r>
                <a:rPr b="1"/>
                <a:t>gt</a:t>
              </a:r>
              <a:r>
                <a:t> object</a:t>
              </a:r>
            </a:p>
          </p:txBody>
        </p:sp>
        <p:sp>
          <p:nvSpPr>
            <p:cNvPr id="182" name="modifiable with the…"/>
            <p:cNvSpPr txBox="1"/>
            <p:nvPr/>
          </p:nvSpPr>
          <p:spPr>
            <a:xfrm>
              <a:off x="5911794" y="2364559"/>
              <a:ext cx="3642064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modifiable with the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all the functions</a:t>
              </a:r>
            </a:p>
          </p:txBody>
        </p:sp>
        <p:sp>
          <p:nvSpPr>
            <p:cNvPr id="183" name="gt table"/>
            <p:cNvSpPr txBox="1"/>
            <p:nvPr/>
          </p:nvSpPr>
          <p:spPr>
            <a:xfrm>
              <a:off x="12151559" y="17707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defRPr b="0" cap="none" spc="0" sz="3200">
                  <a:solidFill>
                    <a:srgbClr val="53585F"/>
                  </a:solidFill>
                </a:defRPr>
              </a:pPr>
              <a:r>
                <a:rPr b="1"/>
                <a:t>gt</a:t>
              </a:r>
              <a:r>
                <a:t> table</a:t>
              </a:r>
            </a:p>
          </p:txBody>
        </p:sp>
        <p:sp>
          <p:nvSpPr>
            <p:cNvPr id="184" name="as HTML, LaTeX,…"/>
            <p:cNvSpPr txBox="1"/>
            <p:nvPr/>
          </p:nvSpPr>
          <p:spPr>
            <a:xfrm>
              <a:off x="11791839" y="2364559"/>
              <a:ext cx="3642064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as HTML, LaTeX,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or RTF</a:t>
              </a:r>
            </a:p>
          </p:txBody>
        </p:sp>
      </p:grpSp>
      <p:sp>
        <p:nvSpPr>
          <p:cNvPr id="186" name="What are some useful features in display tables?"/>
          <p:cNvSpPr txBox="1"/>
          <p:nvPr/>
        </p:nvSpPr>
        <p:spPr>
          <a:xfrm>
            <a:off x="1248475" y="13889868"/>
            <a:ext cx="2185923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What are some useful features in display tables?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800">
        <p:dissolv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t_hex_logo.png" descr="gt_hex_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46132" y="-19081375"/>
            <a:ext cx="6891736" cy="7948405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the gt package"/>
          <p:cNvSpPr txBox="1"/>
          <p:nvPr/>
        </p:nvSpPr>
        <p:spPr>
          <a:xfrm>
            <a:off x="1248475" y="-10866029"/>
            <a:ext cx="21859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cap="none" spc="470" sz="4700">
                <a:solidFill>
                  <a:srgbClr val="53585F"/>
                </a:solidFill>
              </a:defRPr>
            </a:lvl1pPr>
          </a:lstStyle>
          <a:p>
            <a:pPr/>
            <a:r>
              <a:t>the gt package</a:t>
            </a:r>
          </a:p>
        </p:txBody>
      </p:sp>
      <p:sp>
        <p:nvSpPr>
          <p:cNvPr id="190" name="Lets you build display tables with easy-to-use functions"/>
          <p:cNvSpPr txBox="1"/>
          <p:nvPr/>
        </p:nvSpPr>
        <p:spPr>
          <a:xfrm>
            <a:off x="3920357" y="-9896976"/>
            <a:ext cx="1651546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Lets you build display tables with easy-to-use functions</a:t>
            </a:r>
          </a:p>
        </p:txBody>
      </p:sp>
      <p:sp>
        <p:nvSpPr>
          <p:cNvPr id="191" name="Table outputs can be HTML, LaTeX, and RTF"/>
          <p:cNvSpPr txBox="1"/>
          <p:nvPr/>
        </p:nvSpPr>
        <p:spPr>
          <a:xfrm>
            <a:off x="3920199" y="-9067668"/>
            <a:ext cx="16515785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Table outputs can be HTML, LaTeX, and RTF</a:t>
            </a:r>
          </a:p>
        </p:txBody>
      </p:sp>
      <p:sp>
        <p:nvSpPr>
          <p:cNvPr id="192" name="Available on GitHub"/>
          <p:cNvSpPr txBox="1"/>
          <p:nvPr/>
        </p:nvSpPr>
        <p:spPr>
          <a:xfrm>
            <a:off x="3937522" y="-8238360"/>
            <a:ext cx="16508956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Available on GitHub</a:t>
            </a:r>
          </a:p>
        </p:txBody>
      </p:sp>
      <p:sp>
        <p:nvSpPr>
          <p:cNvPr id="193" name="the basic workflow"/>
          <p:cNvSpPr txBox="1"/>
          <p:nvPr/>
        </p:nvSpPr>
        <p:spPr>
          <a:xfrm>
            <a:off x="1248475" y="-6045151"/>
            <a:ext cx="21859232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cap="none" spc="470" sz="4700">
                <a:solidFill>
                  <a:srgbClr val="53585F"/>
                </a:solidFill>
              </a:defRPr>
            </a:lvl1pPr>
          </a:lstStyle>
          <a:p>
            <a:pPr/>
            <a:r>
              <a:t>the basic workflow</a:t>
            </a:r>
          </a:p>
        </p:txBody>
      </p:sp>
      <p:grpSp>
        <p:nvGrpSpPr>
          <p:cNvPr id="205" name="Group"/>
          <p:cNvGrpSpPr/>
          <p:nvPr/>
        </p:nvGrpSpPr>
        <p:grpSpPr>
          <a:xfrm>
            <a:off x="4475048" y="-4717034"/>
            <a:ext cx="15433904" cy="3238321"/>
            <a:chOff x="0" y="0"/>
            <a:chExt cx="15433902" cy="3238319"/>
          </a:xfrm>
        </p:grpSpPr>
        <p:pic>
          <p:nvPicPr>
            <p:cNvPr id="194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54181" y="76200"/>
              <a:ext cx="2933701" cy="16510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5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6234225" y="63500"/>
              <a:ext cx="2933701" cy="1676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6" name="Image" descr="Image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12114269" y="0"/>
              <a:ext cx="2997201" cy="1803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97" name="Line"/>
            <p:cNvSpPr/>
            <p:nvPr/>
          </p:nvSpPr>
          <p:spPr>
            <a:xfrm>
              <a:off x="3535906" y="901700"/>
              <a:ext cx="2450295" cy="0"/>
            </a:xfrm>
            <a:prstGeom prst="line">
              <a:avLst/>
            </a:prstGeom>
            <a:noFill/>
            <a:ln w="63500" cap="flat">
              <a:solidFill>
                <a:srgbClr val="979797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198" name="Line"/>
            <p:cNvSpPr/>
            <p:nvPr/>
          </p:nvSpPr>
          <p:spPr>
            <a:xfrm>
              <a:off x="9415950" y="901700"/>
              <a:ext cx="2450295" cy="0"/>
            </a:xfrm>
            <a:prstGeom prst="line">
              <a:avLst/>
            </a:prstGeom>
            <a:noFill/>
            <a:ln w="63500" cap="flat">
              <a:solidFill>
                <a:srgbClr val="969797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199" name="table data"/>
            <p:cNvSpPr txBox="1"/>
            <p:nvPr/>
          </p:nvSpPr>
          <p:spPr>
            <a:xfrm>
              <a:off x="359719" y="17707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32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table data</a:t>
              </a:r>
            </a:p>
          </p:txBody>
        </p:sp>
        <p:sp>
          <p:nvSpPr>
            <p:cNvPr id="200" name="tibble or…"/>
            <p:cNvSpPr txBox="1"/>
            <p:nvPr/>
          </p:nvSpPr>
          <p:spPr>
            <a:xfrm>
              <a:off x="0" y="2364559"/>
              <a:ext cx="3642063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tibble or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data frame</a:t>
              </a:r>
            </a:p>
          </p:txBody>
        </p:sp>
        <p:sp>
          <p:nvSpPr>
            <p:cNvPr id="201" name="gt object"/>
            <p:cNvSpPr txBox="1"/>
            <p:nvPr/>
          </p:nvSpPr>
          <p:spPr>
            <a:xfrm>
              <a:off x="6271514" y="17707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defRPr b="0" cap="none" spc="0" sz="3200">
                  <a:solidFill>
                    <a:srgbClr val="53585F"/>
                  </a:solidFill>
                </a:defRPr>
              </a:pPr>
              <a:r>
                <a:rPr b="1"/>
                <a:t>gt</a:t>
              </a:r>
              <a:r>
                <a:t> object</a:t>
              </a:r>
            </a:p>
          </p:txBody>
        </p:sp>
        <p:sp>
          <p:nvSpPr>
            <p:cNvPr id="202" name="modifiable with the…"/>
            <p:cNvSpPr txBox="1"/>
            <p:nvPr/>
          </p:nvSpPr>
          <p:spPr>
            <a:xfrm>
              <a:off x="5911794" y="2364559"/>
              <a:ext cx="3642064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modifiable with the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all the functions</a:t>
              </a:r>
            </a:p>
          </p:txBody>
        </p:sp>
        <p:sp>
          <p:nvSpPr>
            <p:cNvPr id="203" name="gt table"/>
            <p:cNvSpPr txBox="1"/>
            <p:nvPr/>
          </p:nvSpPr>
          <p:spPr>
            <a:xfrm>
              <a:off x="12151559" y="1770788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defRPr b="0" cap="none" spc="0" sz="3200">
                  <a:solidFill>
                    <a:srgbClr val="53585F"/>
                  </a:solidFill>
                </a:defRPr>
              </a:pPr>
              <a:r>
                <a:rPr b="1"/>
                <a:t>gt</a:t>
              </a:r>
              <a:r>
                <a:t> table</a:t>
              </a:r>
            </a:p>
          </p:txBody>
        </p:sp>
        <p:sp>
          <p:nvSpPr>
            <p:cNvPr id="204" name="as HTML, LaTeX,…"/>
            <p:cNvSpPr txBox="1"/>
            <p:nvPr/>
          </p:nvSpPr>
          <p:spPr>
            <a:xfrm>
              <a:off x="11791839" y="2364559"/>
              <a:ext cx="3642064" cy="8737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/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as HTML, LaTeX,</a:t>
              </a:r>
            </a:p>
            <a:p>
              <a:pPr algn="ctr">
                <a:lnSpc>
                  <a:spcPct val="90000"/>
                </a:lnSpc>
                <a:defRPr b="0" cap="none" spc="0" sz="2700">
                  <a:solidFill>
                    <a:srgbClr val="53585F"/>
                  </a:solidFill>
                </a:defRPr>
              </a:pPr>
              <a:r>
                <a:t>or RTF</a:t>
              </a:r>
            </a:p>
          </p:txBody>
        </p:sp>
      </p:grpSp>
      <p:sp>
        <p:nvSpPr>
          <p:cNvPr id="206" name="What are some useful features in display tables?"/>
          <p:cNvSpPr txBox="1"/>
          <p:nvPr/>
        </p:nvSpPr>
        <p:spPr>
          <a:xfrm>
            <a:off x="1248475" y="768609"/>
            <a:ext cx="2185923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What are some useful features in display tables?</a:t>
            </a:r>
          </a:p>
        </p:txBody>
      </p:sp>
      <p:grpSp>
        <p:nvGrpSpPr>
          <p:cNvPr id="209" name="Group"/>
          <p:cNvGrpSpPr/>
          <p:nvPr/>
        </p:nvGrpSpPr>
        <p:grpSpPr>
          <a:xfrm>
            <a:off x="2200739" y="2240074"/>
            <a:ext cx="2922624" cy="1440050"/>
            <a:chOff x="0" y="0"/>
            <a:chExt cx="2922623" cy="1440048"/>
          </a:xfrm>
        </p:grpSpPr>
        <p:sp>
          <p:nvSpPr>
            <p:cNvPr id="207" name="table header"/>
            <p:cNvSpPr txBox="1"/>
            <p:nvPr/>
          </p:nvSpPr>
          <p:spPr>
            <a:xfrm>
              <a:off x="0" y="-1"/>
              <a:ext cx="2922624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r">
                <a:defRPr b="0" cap="none" spc="0" sz="34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table header</a:t>
              </a:r>
            </a:p>
          </p:txBody>
        </p:sp>
        <p:sp>
          <p:nvSpPr>
            <p:cNvPr id="208" name="with a title and a subtitle"/>
            <p:cNvSpPr txBox="1"/>
            <p:nvPr/>
          </p:nvSpPr>
          <p:spPr>
            <a:xfrm>
              <a:off x="799691" y="551048"/>
              <a:ext cx="2122933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r">
                <a:defRPr b="0" cap="none" spc="0" sz="2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with a title and a subtitle</a:t>
              </a:r>
            </a:p>
          </p:txBody>
        </p:sp>
      </p:grpSp>
      <p:grpSp>
        <p:nvGrpSpPr>
          <p:cNvPr id="212" name="Group"/>
          <p:cNvGrpSpPr/>
          <p:nvPr/>
        </p:nvGrpSpPr>
        <p:grpSpPr>
          <a:xfrm>
            <a:off x="2200738" y="7422377"/>
            <a:ext cx="2922625" cy="1408300"/>
            <a:chOff x="0" y="0"/>
            <a:chExt cx="2922623" cy="1408298"/>
          </a:xfrm>
        </p:grpSpPr>
        <p:sp>
          <p:nvSpPr>
            <p:cNvPr id="210" name="row labels"/>
            <p:cNvSpPr txBox="1"/>
            <p:nvPr/>
          </p:nvSpPr>
          <p:spPr>
            <a:xfrm>
              <a:off x="0" y="-1"/>
              <a:ext cx="2922624" cy="584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r">
                <a:defRPr b="0" cap="none" spc="0" sz="3200">
                  <a:solidFill>
                    <a:srgbClr val="53585F"/>
                  </a:solidFill>
                </a:defRPr>
              </a:lvl1pPr>
            </a:lstStyle>
            <a:p>
              <a:pPr/>
              <a:r>
                <a:t>row labels</a:t>
              </a:r>
            </a:p>
          </p:txBody>
        </p:sp>
        <p:sp>
          <p:nvSpPr>
            <p:cNvPr id="211" name="along with row grouping"/>
            <p:cNvSpPr txBox="1"/>
            <p:nvPr/>
          </p:nvSpPr>
          <p:spPr>
            <a:xfrm>
              <a:off x="799691" y="519298"/>
              <a:ext cx="2122933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r">
                <a:defRPr b="0" cap="none" spc="0" sz="2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along with row grouping </a:t>
              </a:r>
            </a:p>
          </p:txBody>
        </p:sp>
      </p:grpSp>
      <p:pic>
        <p:nvPicPr>
          <p:cNvPr id="213" name="display_table_example.png" descr="display_table_example.png"/>
          <p:cNvPicPr>
            <a:picLocks noChangeAspect="1"/>
          </p:cNvPicPr>
          <p:nvPr/>
        </p:nvPicPr>
        <p:blipFill>
          <a:blip r:embed="rId6">
            <a:extLst/>
          </a:blip>
          <a:srcRect l="1376" t="0" r="1162" b="0"/>
          <a:stretch>
            <a:fillRect/>
          </a:stretch>
        </p:blipFill>
        <p:spPr>
          <a:xfrm>
            <a:off x="6404765" y="2113233"/>
            <a:ext cx="11572079" cy="10657870"/>
          </a:xfrm>
          <a:prstGeom prst="rect">
            <a:avLst/>
          </a:prstGeom>
          <a:ln w="12700">
            <a:miter lim="400000"/>
          </a:ln>
        </p:spPr>
      </p:pic>
      <p:sp>
        <p:nvSpPr>
          <p:cNvPr id="214" name="Line"/>
          <p:cNvSpPr/>
          <p:nvPr/>
        </p:nvSpPr>
        <p:spPr>
          <a:xfrm>
            <a:off x="5228047" y="2563924"/>
            <a:ext cx="5217092" cy="1"/>
          </a:xfrm>
          <a:prstGeom prst="line">
            <a:avLst/>
          </a:prstGeom>
          <a:ln w="50800">
            <a:solidFill>
              <a:srgbClr val="CB297B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15" name="Line"/>
          <p:cNvSpPr/>
          <p:nvPr/>
        </p:nvSpPr>
        <p:spPr>
          <a:xfrm flipH="1" flipV="1">
            <a:off x="10504677" y="11846944"/>
            <a:ext cx="8614055" cy="1"/>
          </a:xfrm>
          <a:prstGeom prst="line">
            <a:avLst/>
          </a:prstGeom>
          <a:ln w="50800">
            <a:solidFill>
              <a:srgbClr val="1DB100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grpSp>
        <p:nvGrpSpPr>
          <p:cNvPr id="218" name="Group"/>
          <p:cNvGrpSpPr/>
          <p:nvPr/>
        </p:nvGrpSpPr>
        <p:grpSpPr>
          <a:xfrm>
            <a:off x="19167447" y="3108742"/>
            <a:ext cx="2922624" cy="1443099"/>
            <a:chOff x="0" y="0"/>
            <a:chExt cx="2922623" cy="1443097"/>
          </a:xfrm>
        </p:grpSpPr>
        <p:sp>
          <p:nvSpPr>
            <p:cNvPr id="216" name="column labels"/>
            <p:cNvSpPr txBox="1"/>
            <p:nvPr/>
          </p:nvSpPr>
          <p:spPr>
            <a:xfrm>
              <a:off x="0" y="-1"/>
              <a:ext cx="2922624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3400">
                  <a:solidFill>
                    <a:srgbClr val="53585F"/>
                  </a:solidFill>
                </a:defRPr>
              </a:lvl1pPr>
            </a:lstStyle>
            <a:p>
              <a:pPr/>
              <a:r>
                <a:t>column labels</a:t>
              </a:r>
            </a:p>
          </p:txBody>
        </p:sp>
        <p:sp>
          <p:nvSpPr>
            <p:cNvPr id="217" name="along with column grouping"/>
            <p:cNvSpPr txBox="1"/>
            <p:nvPr/>
          </p:nvSpPr>
          <p:spPr>
            <a:xfrm>
              <a:off x="0" y="554097"/>
              <a:ext cx="2638731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2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along with column grouping </a:t>
              </a:r>
            </a:p>
          </p:txBody>
        </p:sp>
      </p:grpSp>
      <p:grpSp>
        <p:nvGrpSpPr>
          <p:cNvPr id="221" name="Group"/>
          <p:cNvGrpSpPr/>
          <p:nvPr/>
        </p:nvGrpSpPr>
        <p:grpSpPr>
          <a:xfrm>
            <a:off x="9223992" y="4046005"/>
            <a:ext cx="9889598" cy="7406559"/>
            <a:chOff x="0" y="0"/>
            <a:chExt cx="9889596" cy="7406557"/>
          </a:xfrm>
        </p:grpSpPr>
        <p:sp>
          <p:nvSpPr>
            <p:cNvPr id="219" name="Line"/>
            <p:cNvSpPr/>
            <p:nvPr/>
          </p:nvSpPr>
          <p:spPr>
            <a:xfrm flipH="1">
              <a:off x="8767673" y="3696823"/>
              <a:ext cx="1121924" cy="1"/>
            </a:xfrm>
            <a:prstGeom prst="line">
              <a:avLst/>
            </a:prstGeom>
            <a:noFill/>
            <a:ln w="50800" cap="flat">
              <a:solidFill>
                <a:srgbClr val="004D8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220" name="Rounded Rectangle"/>
            <p:cNvSpPr/>
            <p:nvPr/>
          </p:nvSpPr>
          <p:spPr>
            <a:xfrm flipH="1">
              <a:off x="0" y="0"/>
              <a:ext cx="8758964" cy="7406558"/>
            </a:xfrm>
            <a:prstGeom prst="roundRect">
              <a:avLst>
                <a:gd name="adj" fmla="val 1619"/>
              </a:avLst>
            </a:prstGeom>
            <a:noFill/>
            <a:ln w="50800" cap="flat">
              <a:solidFill>
                <a:srgbClr val="004D8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grpSp>
        <p:nvGrpSpPr>
          <p:cNvPr id="224" name="Group"/>
          <p:cNvGrpSpPr/>
          <p:nvPr/>
        </p:nvGrpSpPr>
        <p:grpSpPr>
          <a:xfrm>
            <a:off x="5233683" y="4043259"/>
            <a:ext cx="3904666" cy="7408870"/>
            <a:chOff x="0" y="0"/>
            <a:chExt cx="3904665" cy="7408869"/>
          </a:xfrm>
        </p:grpSpPr>
        <p:sp>
          <p:nvSpPr>
            <p:cNvPr id="222" name="Line"/>
            <p:cNvSpPr/>
            <p:nvPr/>
          </p:nvSpPr>
          <p:spPr>
            <a:xfrm>
              <a:off x="0" y="3704210"/>
              <a:ext cx="1095142" cy="1"/>
            </a:xfrm>
            <a:prstGeom prst="line">
              <a:avLst/>
            </a:prstGeom>
            <a:noFill/>
            <a:ln w="50800" cap="flat">
              <a:solidFill>
                <a:srgbClr val="D5DA3C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223" name="Rounded Rectangle"/>
            <p:cNvSpPr/>
            <p:nvPr/>
          </p:nvSpPr>
          <p:spPr>
            <a:xfrm>
              <a:off x="1098359" y="0"/>
              <a:ext cx="2806307" cy="7408870"/>
            </a:xfrm>
            <a:prstGeom prst="roundRect">
              <a:avLst>
                <a:gd name="adj" fmla="val 4274"/>
              </a:avLst>
            </a:prstGeom>
            <a:noFill/>
            <a:ln w="50800" cap="flat">
              <a:solidFill>
                <a:srgbClr val="D5DA3C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grpSp>
        <p:nvGrpSpPr>
          <p:cNvPr id="227" name="Group"/>
          <p:cNvGrpSpPr/>
          <p:nvPr/>
        </p:nvGrpSpPr>
        <p:grpSpPr>
          <a:xfrm>
            <a:off x="19167447" y="7379010"/>
            <a:ext cx="3308471" cy="1443099"/>
            <a:chOff x="0" y="0"/>
            <a:chExt cx="3308470" cy="1443097"/>
          </a:xfrm>
        </p:grpSpPr>
        <p:sp>
          <p:nvSpPr>
            <p:cNvPr id="225" name="data formatting"/>
            <p:cNvSpPr txBox="1"/>
            <p:nvPr/>
          </p:nvSpPr>
          <p:spPr>
            <a:xfrm>
              <a:off x="0" y="-1"/>
              <a:ext cx="3222997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3400">
                  <a:solidFill>
                    <a:srgbClr val="53585F"/>
                  </a:solidFill>
                </a:defRPr>
              </a:lvl1pPr>
            </a:lstStyle>
            <a:p>
              <a:pPr/>
              <a:r>
                <a:t>data formatting</a:t>
              </a:r>
            </a:p>
          </p:txBody>
        </p:sp>
        <p:sp>
          <p:nvSpPr>
            <p:cNvPr id="226" name="flexibly transform data for presentation"/>
            <p:cNvSpPr txBox="1"/>
            <p:nvPr/>
          </p:nvSpPr>
          <p:spPr>
            <a:xfrm>
              <a:off x="0" y="554097"/>
              <a:ext cx="3308471" cy="8890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2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flexibly transform data for presentation</a:t>
              </a:r>
            </a:p>
          </p:txBody>
        </p:sp>
      </p:grpSp>
      <p:grpSp>
        <p:nvGrpSpPr>
          <p:cNvPr id="230" name="Group"/>
          <p:cNvGrpSpPr/>
          <p:nvPr/>
        </p:nvGrpSpPr>
        <p:grpSpPr>
          <a:xfrm>
            <a:off x="9214903" y="2958151"/>
            <a:ext cx="9900521" cy="1007917"/>
            <a:chOff x="0" y="-3111"/>
            <a:chExt cx="9900520" cy="1007915"/>
          </a:xfrm>
        </p:grpSpPr>
        <p:sp>
          <p:nvSpPr>
            <p:cNvPr id="228" name="Line"/>
            <p:cNvSpPr/>
            <p:nvPr/>
          </p:nvSpPr>
          <p:spPr>
            <a:xfrm flipH="1" flipV="1">
              <a:off x="8779853" y="509810"/>
              <a:ext cx="1120668" cy="1"/>
            </a:xfrm>
            <a:prstGeom prst="line">
              <a:avLst/>
            </a:prstGeom>
            <a:noFill/>
            <a:ln w="50800" cap="flat">
              <a:solidFill>
                <a:srgbClr val="56C1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229" name="Rounded Rectangle"/>
            <p:cNvSpPr/>
            <p:nvPr/>
          </p:nvSpPr>
          <p:spPr>
            <a:xfrm flipH="1">
              <a:off x="0" y="-3112"/>
              <a:ext cx="8779630" cy="1007917"/>
            </a:xfrm>
            <a:prstGeom prst="roundRect">
              <a:avLst>
                <a:gd name="adj" fmla="val 11974"/>
              </a:avLst>
            </a:prstGeom>
            <a:noFill/>
            <a:ln w="50800" cap="flat">
              <a:solidFill>
                <a:srgbClr val="56C1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grpSp>
        <p:nvGrpSpPr>
          <p:cNvPr id="233" name="Group"/>
          <p:cNvGrpSpPr/>
          <p:nvPr/>
        </p:nvGrpSpPr>
        <p:grpSpPr>
          <a:xfrm>
            <a:off x="19167447" y="11523094"/>
            <a:ext cx="3630994" cy="1050537"/>
            <a:chOff x="0" y="0"/>
            <a:chExt cx="3630993" cy="1050536"/>
          </a:xfrm>
        </p:grpSpPr>
        <p:sp>
          <p:nvSpPr>
            <p:cNvPr id="231" name="footnotes"/>
            <p:cNvSpPr txBox="1"/>
            <p:nvPr/>
          </p:nvSpPr>
          <p:spPr>
            <a:xfrm>
              <a:off x="0" y="-1"/>
              <a:ext cx="2922624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3400">
                  <a:solidFill>
                    <a:srgbClr val="53585F"/>
                  </a:solidFill>
                </a:defRPr>
              </a:lvl1pPr>
            </a:lstStyle>
            <a:p>
              <a:pPr/>
              <a:r>
                <a:t>footnotes</a:t>
              </a:r>
            </a:p>
          </p:txBody>
        </p:sp>
        <p:sp>
          <p:nvSpPr>
            <p:cNvPr id="232" name="in the right order"/>
            <p:cNvSpPr txBox="1"/>
            <p:nvPr/>
          </p:nvSpPr>
          <p:spPr>
            <a:xfrm>
              <a:off x="0" y="555236"/>
              <a:ext cx="3630994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2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in the right order 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0" advTm="0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Subtype="2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1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2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6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0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2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25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Class="entr" nodeType="after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9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Subtype="2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34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Class="entr" nodeType="afterEffect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8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8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3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Class="entr" nodeType="afterEffect" presetSubtype="2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47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xit" nodeType="clickEffect" presetSubtype="8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51" dur="500" fill="hold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Class="exit" nodeType="afterEffect" presetSubtype="8" presetID="2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55" dur="500" fill="hold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Class="exit" nodeType="afterEffect" presetSubtype="8" presetID="2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59" dur="500" fill="hold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Class="exit" nodeType="afterEffect" presetSubtype="8" presetID="2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63" dur="500" fill="hold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0"/>
                            </p:stCondLst>
                            <p:childTnLst>
                              <p:par>
                                <p:cTn id="66" presetClass="exit" nodeType="afterEffect" presetSubtype="8" presetID="2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67" dur="500" fill="hold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Class="exit" nodeType="afterEffect" presetSubtype="8" presetID="2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71" dur="500" fill="hold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000"/>
                            </p:stCondLst>
                            <p:childTnLst>
                              <p:par>
                                <p:cTn id="74" presetClass="exit" nodeType="afterEffect" presetSubtype="8" presetID="2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75" dur="500" fill="hold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3500"/>
                            </p:stCondLst>
                            <p:childTnLst>
                              <p:par>
                                <p:cTn id="78" presetClass="exit" nodeType="afterEffect" presetSubtype="8" presetID="22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79" dur="500" fill="hold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2" grpId="3"/>
      <p:bldP build="whole" bldLvl="1" animBg="1" rev="0" advAuto="0" spid="218" grpId="6"/>
      <p:bldP build="whole" bldLvl="1" animBg="1" rev="0" advAuto="0" spid="209" grpId="12"/>
      <p:bldP build="whole" bldLvl="1" animBg="1" rev="0" advAuto="0" spid="215" grpId="10"/>
      <p:bldP build="whole" bldLvl="1" animBg="1" rev="0" advAuto="0" spid="224" grpId="4"/>
      <p:bldP build="whole" bldLvl="1" animBg="1" rev="0" advAuto="0" spid="221" grpId="7"/>
      <p:bldP build="whole" bldLvl="1" animBg="1" rev="0" advAuto="0" spid="214" grpId="1"/>
      <p:bldP build="whole" bldLvl="1" animBg="1" rev="0" advAuto="0" spid="230" grpId="13"/>
      <p:bldP build="whole" bldLvl="1" animBg="1" rev="0" advAuto="0" spid="218" grpId="14"/>
      <p:bldP build="whole" bldLvl="1" animBg="1" rev="0" advAuto="0" spid="227" grpId="16"/>
      <p:bldP build="whole" bldLvl="1" animBg="1" rev="0" advAuto="0" spid="221" grpId="15"/>
      <p:bldP build="whole" bldLvl="1" animBg="1" rev="0" advAuto="0" spid="233" grpId="9"/>
      <p:bldP build="whole" bldLvl="1" animBg="1" rev="0" advAuto="0" spid="212" grpId="17"/>
      <p:bldP build="whole" bldLvl="1" animBg="1" rev="0" advAuto="0" spid="209" grpId="2"/>
      <p:bldP build="whole" bldLvl="1" animBg="1" rev="0" advAuto="0" spid="214" grpId="11"/>
      <p:bldP build="whole" bldLvl="1" animBg="1" rev="0" advAuto="0" spid="227" grpId="8"/>
      <p:bldP build="whole" bldLvl="1" animBg="1" rev="0" advAuto="0" spid="230" grpId="5"/>
      <p:bldP build="whole" bldLvl="1" animBg="1" rev="0" advAuto="0" spid="224" grpId="18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What are some useful features in display tables?"/>
          <p:cNvSpPr txBox="1"/>
          <p:nvPr/>
        </p:nvSpPr>
        <p:spPr>
          <a:xfrm>
            <a:off x="1248475" y="768609"/>
            <a:ext cx="2185923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What are some useful features in display tables?</a:t>
            </a:r>
          </a:p>
        </p:txBody>
      </p:sp>
      <p:pic>
        <p:nvPicPr>
          <p:cNvPr id="236" name="display_table_example.png" descr="display_table_example.png"/>
          <p:cNvPicPr>
            <a:picLocks noChangeAspect="1"/>
          </p:cNvPicPr>
          <p:nvPr/>
        </p:nvPicPr>
        <p:blipFill>
          <a:blip r:embed="rId2">
            <a:extLst/>
          </a:blip>
          <a:srcRect l="1376" t="0" r="1162" b="0"/>
          <a:stretch>
            <a:fillRect/>
          </a:stretch>
        </p:blipFill>
        <p:spPr>
          <a:xfrm>
            <a:off x="6404765" y="2113233"/>
            <a:ext cx="11572079" cy="10657870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Line"/>
          <p:cNvSpPr/>
          <p:nvPr/>
        </p:nvSpPr>
        <p:spPr>
          <a:xfrm flipH="1" flipV="1">
            <a:off x="10504677" y="11846944"/>
            <a:ext cx="8614055" cy="1"/>
          </a:xfrm>
          <a:prstGeom prst="line">
            <a:avLst/>
          </a:prstGeom>
          <a:ln w="50800">
            <a:solidFill>
              <a:srgbClr val="1DB100"/>
            </a:solidFill>
            <a:miter lim="400000"/>
            <a:tailEnd type="oval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grpSp>
        <p:nvGrpSpPr>
          <p:cNvPr id="240" name="Group"/>
          <p:cNvGrpSpPr/>
          <p:nvPr/>
        </p:nvGrpSpPr>
        <p:grpSpPr>
          <a:xfrm>
            <a:off x="19167447" y="11523094"/>
            <a:ext cx="3630994" cy="1050537"/>
            <a:chOff x="0" y="0"/>
            <a:chExt cx="3630993" cy="1050536"/>
          </a:xfrm>
        </p:grpSpPr>
        <p:sp>
          <p:nvSpPr>
            <p:cNvPr id="238" name="footnotes"/>
            <p:cNvSpPr txBox="1"/>
            <p:nvPr/>
          </p:nvSpPr>
          <p:spPr>
            <a:xfrm>
              <a:off x="0" y="-1"/>
              <a:ext cx="2922624" cy="622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3400">
                  <a:solidFill>
                    <a:srgbClr val="53585F"/>
                  </a:solidFill>
                </a:defRPr>
              </a:lvl1pPr>
            </a:lstStyle>
            <a:p>
              <a:pPr/>
              <a:r>
                <a:t>footnotes</a:t>
              </a:r>
            </a:p>
          </p:txBody>
        </p:sp>
        <p:sp>
          <p:nvSpPr>
            <p:cNvPr id="239" name="in the right order"/>
            <p:cNvSpPr txBox="1"/>
            <p:nvPr/>
          </p:nvSpPr>
          <p:spPr>
            <a:xfrm>
              <a:off x="0" y="555236"/>
              <a:ext cx="3630994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>
                <a:defRPr b="0" cap="none" spc="0" sz="2600">
                  <a:solidFill>
                    <a:srgbClr val="53585F"/>
                  </a:solidFill>
                </a:defRPr>
              </a:lvl1pPr>
            </a:lstStyle>
            <a:p>
              <a:pPr/>
              <a:r>
                <a:t>in the right order </a:t>
              </a:r>
            </a:p>
          </p:txBody>
        </p:sp>
      </p:grpSp>
      <p:grpSp>
        <p:nvGrpSpPr>
          <p:cNvPr id="245" name="Group"/>
          <p:cNvGrpSpPr/>
          <p:nvPr/>
        </p:nvGrpSpPr>
        <p:grpSpPr>
          <a:xfrm>
            <a:off x="17659835" y="2838181"/>
            <a:ext cx="2097536" cy="1270001"/>
            <a:chOff x="76200" y="0"/>
            <a:chExt cx="2097535" cy="1270000"/>
          </a:xfrm>
        </p:grpSpPr>
        <p:grpSp>
          <p:nvGrpSpPr>
            <p:cNvPr id="243" name="Group"/>
            <p:cNvGrpSpPr/>
            <p:nvPr/>
          </p:nvGrpSpPr>
          <p:grpSpPr>
            <a:xfrm>
              <a:off x="903735" y="0"/>
              <a:ext cx="1270001" cy="1270000"/>
              <a:chOff x="0" y="0"/>
              <a:chExt cx="1270000" cy="1270000"/>
            </a:xfrm>
          </p:grpSpPr>
          <p:sp>
            <p:nvSpPr>
              <p:cNvPr id="241" name="Circle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noFill/>
              <a:ln w="50800" cap="flat">
                <a:solidFill>
                  <a:srgbClr val="53AF3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defRPr b="0" cap="none" spc="0"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</a:p>
            </p:txBody>
          </p:sp>
          <p:sp>
            <p:nvSpPr>
              <p:cNvPr id="242" name="1"/>
              <p:cNvSpPr txBox="1"/>
              <p:nvPr/>
            </p:nvSpPr>
            <p:spPr>
              <a:xfrm>
                <a:off x="333854" y="192334"/>
                <a:ext cx="467361" cy="863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b">
                <a:normAutofit fontScale="100000" lnSpcReduction="0"/>
              </a:bodyPr>
              <a:lstStyle>
                <a:lvl1pPr>
                  <a:defRPr b="0" cap="none" i="1" spc="0" sz="50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1</a:t>
                </a:r>
              </a:p>
            </p:txBody>
          </p:sp>
        </p:grpSp>
        <p:sp>
          <p:nvSpPr>
            <p:cNvPr id="244" name="Line"/>
            <p:cNvSpPr/>
            <p:nvPr/>
          </p:nvSpPr>
          <p:spPr>
            <a:xfrm flipH="1" flipV="1">
              <a:off x="76200" y="632773"/>
              <a:ext cx="826100" cy="1"/>
            </a:xfrm>
            <a:prstGeom prst="line">
              <a:avLst/>
            </a:prstGeom>
            <a:noFill/>
            <a:ln w="50800" cap="flat">
              <a:solidFill>
                <a:srgbClr val="1DB100"/>
              </a:solidFill>
              <a:prstDash val="solid"/>
              <a:miter lim="400000"/>
              <a:tailEnd type="oval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sp>
        <p:nvSpPr>
          <p:cNvPr id="246" name="Line"/>
          <p:cNvSpPr/>
          <p:nvPr/>
        </p:nvSpPr>
        <p:spPr>
          <a:xfrm flipH="1" flipV="1">
            <a:off x="14080332" y="4948791"/>
            <a:ext cx="4405602" cy="1"/>
          </a:xfrm>
          <a:prstGeom prst="line">
            <a:avLst/>
          </a:prstGeom>
          <a:ln w="1143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grpSp>
        <p:nvGrpSpPr>
          <p:cNvPr id="251" name="Group"/>
          <p:cNvGrpSpPr/>
          <p:nvPr/>
        </p:nvGrpSpPr>
        <p:grpSpPr>
          <a:xfrm>
            <a:off x="14075525" y="4313791"/>
            <a:ext cx="5681846" cy="1270001"/>
            <a:chOff x="76200" y="0"/>
            <a:chExt cx="5681845" cy="1270000"/>
          </a:xfrm>
        </p:grpSpPr>
        <p:sp>
          <p:nvSpPr>
            <p:cNvPr id="247" name="Line"/>
            <p:cNvSpPr/>
            <p:nvPr/>
          </p:nvSpPr>
          <p:spPr>
            <a:xfrm flipH="1" flipV="1">
              <a:off x="76200" y="634999"/>
              <a:ext cx="4410410" cy="2"/>
            </a:xfrm>
            <a:prstGeom prst="line">
              <a:avLst/>
            </a:prstGeom>
            <a:noFill/>
            <a:ln w="50800" cap="flat">
              <a:solidFill>
                <a:srgbClr val="1DB100"/>
              </a:solidFill>
              <a:prstDash val="solid"/>
              <a:miter lim="400000"/>
              <a:tailEnd type="oval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grpSp>
          <p:nvGrpSpPr>
            <p:cNvPr id="250" name="Group"/>
            <p:cNvGrpSpPr/>
            <p:nvPr/>
          </p:nvGrpSpPr>
          <p:grpSpPr>
            <a:xfrm>
              <a:off x="4488045" y="0"/>
              <a:ext cx="1270001" cy="1270000"/>
              <a:chOff x="0" y="0"/>
              <a:chExt cx="1270000" cy="1270000"/>
            </a:xfrm>
          </p:grpSpPr>
          <p:sp>
            <p:nvSpPr>
              <p:cNvPr id="248" name="2"/>
              <p:cNvSpPr txBox="1"/>
              <p:nvPr/>
            </p:nvSpPr>
            <p:spPr>
              <a:xfrm>
                <a:off x="353548" y="192334"/>
                <a:ext cx="467361" cy="863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b">
                <a:normAutofit fontScale="100000" lnSpcReduction="0"/>
              </a:bodyPr>
              <a:lstStyle>
                <a:lvl1pPr>
                  <a:defRPr b="0" cap="none" i="1" spc="0" sz="50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2</a:t>
                </a:r>
              </a:p>
            </p:txBody>
          </p:sp>
          <p:sp>
            <p:nvSpPr>
              <p:cNvPr id="249" name="Circle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noFill/>
              <a:ln w="50800" cap="flat">
                <a:solidFill>
                  <a:srgbClr val="53AF3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defRPr b="0" cap="none" spc="0"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</a:p>
            </p:txBody>
          </p:sp>
        </p:grpSp>
      </p:grpSp>
      <p:sp>
        <p:nvSpPr>
          <p:cNvPr id="252" name="Line"/>
          <p:cNvSpPr/>
          <p:nvPr/>
        </p:nvSpPr>
        <p:spPr>
          <a:xfrm flipH="1">
            <a:off x="15359298" y="6832600"/>
            <a:ext cx="3126636" cy="0"/>
          </a:xfrm>
          <a:prstGeom prst="line">
            <a:avLst/>
          </a:prstGeom>
          <a:ln w="114300">
            <a:solidFill>
              <a:srgbClr val="FFFFFF">
                <a:alpha val="5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grpSp>
        <p:nvGrpSpPr>
          <p:cNvPr id="257" name="Group"/>
          <p:cNvGrpSpPr/>
          <p:nvPr/>
        </p:nvGrpSpPr>
        <p:grpSpPr>
          <a:xfrm>
            <a:off x="15317908" y="6187135"/>
            <a:ext cx="4439463" cy="1270001"/>
            <a:chOff x="76199" y="0"/>
            <a:chExt cx="4439462" cy="1270000"/>
          </a:xfrm>
        </p:grpSpPr>
        <p:grpSp>
          <p:nvGrpSpPr>
            <p:cNvPr id="255" name="Group"/>
            <p:cNvGrpSpPr/>
            <p:nvPr/>
          </p:nvGrpSpPr>
          <p:grpSpPr>
            <a:xfrm>
              <a:off x="3245662" y="0"/>
              <a:ext cx="1270001" cy="1270000"/>
              <a:chOff x="0" y="0"/>
              <a:chExt cx="1270000" cy="1270000"/>
            </a:xfrm>
          </p:grpSpPr>
          <p:sp>
            <p:nvSpPr>
              <p:cNvPr id="253" name="3"/>
              <p:cNvSpPr txBox="1"/>
              <p:nvPr/>
            </p:nvSpPr>
            <p:spPr>
              <a:xfrm>
                <a:off x="360703" y="192334"/>
                <a:ext cx="467361" cy="863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b">
                <a:normAutofit fontScale="100000" lnSpcReduction="0"/>
              </a:bodyPr>
              <a:lstStyle>
                <a:lvl1pPr>
                  <a:defRPr b="0" cap="none" i="1" spc="0" sz="50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3</a:t>
                </a:r>
              </a:p>
            </p:txBody>
          </p:sp>
          <p:sp>
            <p:nvSpPr>
              <p:cNvPr id="254" name="Circle"/>
              <p:cNvSpPr/>
              <p:nvPr/>
            </p:nvSpPr>
            <p:spPr>
              <a:xfrm>
                <a:off x="0" y="0"/>
                <a:ext cx="1270000" cy="1270000"/>
              </a:xfrm>
              <a:prstGeom prst="ellipse">
                <a:avLst/>
              </a:prstGeom>
              <a:noFill/>
              <a:ln w="50800" cap="flat">
                <a:solidFill>
                  <a:srgbClr val="53AF3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defRPr b="0" cap="none" spc="0"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</a:p>
            </p:txBody>
          </p:sp>
        </p:grpSp>
        <p:sp>
          <p:nvSpPr>
            <p:cNvPr id="256" name="Line"/>
            <p:cNvSpPr/>
            <p:nvPr/>
          </p:nvSpPr>
          <p:spPr>
            <a:xfrm flipH="1" flipV="1">
              <a:off x="76199" y="641227"/>
              <a:ext cx="3168028" cy="1"/>
            </a:xfrm>
            <a:prstGeom prst="line">
              <a:avLst/>
            </a:prstGeom>
            <a:noFill/>
            <a:ln w="50800" cap="flat">
              <a:solidFill>
                <a:srgbClr val="1DB100"/>
              </a:solidFill>
              <a:prstDash val="solid"/>
              <a:miter lim="400000"/>
              <a:tailEnd type="oval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  <p:grpSp>
        <p:nvGrpSpPr>
          <p:cNvPr id="265" name="Group"/>
          <p:cNvGrpSpPr/>
          <p:nvPr/>
        </p:nvGrpSpPr>
        <p:grpSpPr>
          <a:xfrm>
            <a:off x="4662754" y="10670883"/>
            <a:ext cx="1949939" cy="2352123"/>
            <a:chOff x="0" y="0"/>
            <a:chExt cx="1949937" cy="2352121"/>
          </a:xfrm>
        </p:grpSpPr>
        <p:grpSp>
          <p:nvGrpSpPr>
            <p:cNvPr id="262" name="Group"/>
            <p:cNvGrpSpPr/>
            <p:nvPr/>
          </p:nvGrpSpPr>
          <p:grpSpPr>
            <a:xfrm>
              <a:off x="0" y="0"/>
              <a:ext cx="1270000" cy="2352122"/>
              <a:chOff x="0" y="0"/>
              <a:chExt cx="1270000" cy="2352121"/>
            </a:xfrm>
          </p:grpSpPr>
          <p:sp>
            <p:nvSpPr>
              <p:cNvPr id="258" name="1"/>
              <p:cNvSpPr txBox="1"/>
              <p:nvPr/>
            </p:nvSpPr>
            <p:spPr>
              <a:xfrm>
                <a:off x="345994" y="73417"/>
                <a:ext cx="467361" cy="863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b">
                <a:normAutofit fontScale="100000" lnSpcReduction="0"/>
              </a:bodyPr>
              <a:lstStyle>
                <a:lvl1pPr>
                  <a:defRPr b="0" cap="none" i="1" spc="0" sz="50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1</a:t>
                </a:r>
              </a:p>
            </p:txBody>
          </p:sp>
          <p:sp>
            <p:nvSpPr>
              <p:cNvPr id="259" name="2"/>
              <p:cNvSpPr txBox="1"/>
              <p:nvPr/>
            </p:nvSpPr>
            <p:spPr>
              <a:xfrm>
                <a:off x="367134" y="722067"/>
                <a:ext cx="467361" cy="863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b">
                <a:normAutofit fontScale="100000" lnSpcReduction="0"/>
              </a:bodyPr>
              <a:lstStyle>
                <a:lvl1pPr>
                  <a:defRPr b="0" cap="none" i="1" spc="0" sz="50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2</a:t>
                </a:r>
              </a:p>
            </p:txBody>
          </p:sp>
          <p:sp>
            <p:nvSpPr>
              <p:cNvPr id="260" name="3"/>
              <p:cNvSpPr txBox="1"/>
              <p:nvPr/>
            </p:nvSpPr>
            <p:spPr>
              <a:xfrm>
                <a:off x="367756" y="1368582"/>
                <a:ext cx="467361" cy="863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b">
                <a:normAutofit fontScale="100000" lnSpcReduction="0"/>
              </a:bodyPr>
              <a:lstStyle>
                <a:lvl1pPr>
                  <a:defRPr b="0" cap="none" i="1" spc="0" sz="50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3</a:t>
                </a:r>
              </a:p>
            </p:txBody>
          </p:sp>
          <p:sp>
            <p:nvSpPr>
              <p:cNvPr id="261" name="Rounded Rectangle"/>
              <p:cNvSpPr/>
              <p:nvPr/>
            </p:nvSpPr>
            <p:spPr>
              <a:xfrm>
                <a:off x="0" y="0"/>
                <a:ext cx="1270000" cy="2352122"/>
              </a:xfrm>
              <a:prstGeom prst="roundRect">
                <a:avLst>
                  <a:gd name="adj" fmla="val 50000"/>
                </a:avLst>
              </a:prstGeom>
              <a:noFill/>
              <a:ln w="50800" cap="flat">
                <a:solidFill>
                  <a:srgbClr val="53AF31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defRPr b="0" cap="none" spc="0"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</a:p>
            </p:txBody>
          </p:sp>
        </p:grpSp>
        <p:sp>
          <p:nvSpPr>
            <p:cNvPr id="263" name="Line"/>
            <p:cNvSpPr/>
            <p:nvPr/>
          </p:nvSpPr>
          <p:spPr>
            <a:xfrm>
              <a:off x="1270661" y="1197605"/>
              <a:ext cx="467361" cy="1"/>
            </a:xfrm>
            <a:prstGeom prst="line">
              <a:avLst/>
            </a:prstGeom>
            <a:noFill/>
            <a:ln w="50800" cap="flat">
              <a:solidFill>
                <a:srgbClr val="53AF3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264" name="Rounded Rectangle"/>
            <p:cNvSpPr/>
            <p:nvPr/>
          </p:nvSpPr>
          <p:spPr>
            <a:xfrm>
              <a:off x="1751577" y="840809"/>
              <a:ext cx="198361" cy="714041"/>
            </a:xfrm>
            <a:prstGeom prst="roundRect">
              <a:avLst>
                <a:gd name="adj" fmla="val 50000"/>
              </a:avLst>
            </a:prstGeom>
            <a:noFill/>
            <a:ln w="50800" cap="flat">
              <a:solidFill>
                <a:srgbClr val="54AF31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2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7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Subtype="2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1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Class="entr" nodeType="afterEffect" presetSubtype="2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5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0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7" grpId="3"/>
      <p:bldP build="whole" bldLvl="1" animBg="1" rev="0" advAuto="0" spid="251" grpId="2"/>
      <p:bldP build="whole" bldLvl="1" animBg="1" rev="0" advAuto="0" spid="245" grpId="1"/>
      <p:bldP build="whole" bldLvl="1" animBg="1" rev="0" advAuto="0" spid="265" grpId="4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We Need Some Structure for a Table;…"/>
          <p:cNvSpPr txBox="1"/>
          <p:nvPr/>
        </p:nvSpPr>
        <p:spPr>
          <a:xfrm>
            <a:off x="1248475" y="6045200"/>
            <a:ext cx="21859232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defRPr b="0" cap="none" i="1" spc="0" sz="5000">
                <a:solidFill>
                  <a:srgbClr val="53585F"/>
                </a:solidFill>
              </a:defRPr>
            </a:pPr>
            <a:r>
              <a:t>We Need Some Structure for a Table;</a:t>
            </a:r>
          </a:p>
          <a:p>
            <a:pPr algn="ctr">
              <a:defRPr b="0" cap="none" i="1" spc="0" sz="5000">
                <a:solidFill>
                  <a:srgbClr val="53585F"/>
                </a:solidFill>
              </a:defRPr>
            </a:pPr>
            <a:r>
              <a:t>the Parts of It.</a:t>
            </a:r>
          </a:p>
        </p:txBody>
      </p:sp>
      <p:sp>
        <p:nvSpPr>
          <p:cNvPr id="268" name="The Structural"/>
          <p:cNvSpPr txBox="1"/>
          <p:nvPr/>
        </p:nvSpPr>
        <p:spPr>
          <a:xfrm>
            <a:off x="7812637" y="-1436164"/>
            <a:ext cx="424370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Structural </a:t>
            </a:r>
          </a:p>
        </p:txBody>
      </p:sp>
      <p:sp>
        <p:nvSpPr>
          <p:cNvPr id="269" name="The"/>
          <p:cNvSpPr txBox="1"/>
          <p:nvPr/>
        </p:nvSpPr>
        <p:spPr>
          <a:xfrm>
            <a:off x="11864744" y="-913344"/>
            <a:ext cx="11734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</a:t>
            </a:r>
          </a:p>
        </p:txBody>
      </p:sp>
      <p:sp>
        <p:nvSpPr>
          <p:cNvPr id="270" name="Structural"/>
          <p:cNvSpPr txBox="1"/>
          <p:nvPr/>
        </p:nvSpPr>
        <p:spPr>
          <a:xfrm>
            <a:off x="4860034" y="-1228576"/>
            <a:ext cx="283146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Structural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Rectangle"/>
          <p:cNvSpPr/>
          <p:nvPr/>
        </p:nvSpPr>
        <p:spPr>
          <a:xfrm>
            <a:off x="8740623" y="3975455"/>
            <a:ext cx="3507024" cy="1546836"/>
          </a:xfrm>
          <a:prstGeom prst="rect">
            <a:avLst/>
          </a:prstGeom>
          <a:solidFill>
            <a:srgbClr val="BDDD5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73" name="Rectangle"/>
          <p:cNvSpPr/>
          <p:nvPr/>
        </p:nvSpPr>
        <p:spPr>
          <a:xfrm>
            <a:off x="8741535" y="5523052"/>
            <a:ext cx="3505201" cy="4468232"/>
          </a:xfrm>
          <a:prstGeom prst="rect">
            <a:avLst/>
          </a:prstGeom>
          <a:solidFill>
            <a:srgbClr val="E1F19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74" name="Rectangle"/>
          <p:cNvSpPr/>
          <p:nvPr/>
        </p:nvSpPr>
        <p:spPr>
          <a:xfrm>
            <a:off x="8962860" y="5715999"/>
            <a:ext cx="3098438" cy="4043757"/>
          </a:xfrm>
          <a:prstGeom prst="rect">
            <a:avLst/>
          </a:prstGeom>
          <a:solidFill>
            <a:srgbClr val="FCFFC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75" name="stub…"/>
          <p:cNvSpPr txBox="1"/>
          <p:nvPr/>
        </p:nvSpPr>
        <p:spPr>
          <a:xfrm>
            <a:off x="6892558" y="4149432"/>
            <a:ext cx="1625601" cy="1198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stub</a:t>
            </a:r>
          </a:p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head</a:t>
            </a:r>
          </a:p>
        </p:txBody>
      </p:sp>
      <p:sp>
        <p:nvSpPr>
          <p:cNvPr id="276" name="stub"/>
          <p:cNvSpPr txBox="1"/>
          <p:nvPr/>
        </p:nvSpPr>
        <p:spPr>
          <a:xfrm>
            <a:off x="6892558" y="7382277"/>
            <a:ext cx="162560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stub</a:t>
            </a:r>
          </a:p>
        </p:txBody>
      </p:sp>
      <p:sp>
        <p:nvSpPr>
          <p:cNvPr id="277" name="row label"/>
          <p:cNvSpPr txBox="1"/>
          <p:nvPr/>
        </p:nvSpPr>
        <p:spPr>
          <a:xfrm>
            <a:off x="9096764" y="6043632"/>
            <a:ext cx="279474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278" name="row label"/>
          <p:cNvSpPr txBox="1"/>
          <p:nvPr/>
        </p:nvSpPr>
        <p:spPr>
          <a:xfrm>
            <a:off x="9096541" y="6954788"/>
            <a:ext cx="279518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279" name="row label"/>
          <p:cNvSpPr txBox="1"/>
          <p:nvPr/>
        </p:nvSpPr>
        <p:spPr>
          <a:xfrm>
            <a:off x="9098993" y="7865944"/>
            <a:ext cx="279028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280" name="row label"/>
          <p:cNvSpPr txBox="1"/>
          <p:nvPr/>
        </p:nvSpPr>
        <p:spPr>
          <a:xfrm>
            <a:off x="9098324" y="8777099"/>
            <a:ext cx="279162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281" name="Rectangle"/>
          <p:cNvSpPr/>
          <p:nvPr/>
        </p:nvSpPr>
        <p:spPr>
          <a:xfrm>
            <a:off x="8962860" y="4224502"/>
            <a:ext cx="3098438" cy="1048742"/>
          </a:xfrm>
          <a:prstGeom prst="rect">
            <a:avLst/>
          </a:prstGeom>
          <a:solidFill>
            <a:srgbClr val="F5E85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82" name="stubhead label"/>
          <p:cNvSpPr txBox="1"/>
          <p:nvPr/>
        </p:nvSpPr>
        <p:spPr>
          <a:xfrm>
            <a:off x="9096764" y="4206582"/>
            <a:ext cx="2794742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stubhead label</a:t>
            </a:r>
          </a:p>
        </p:txBody>
      </p:sp>
      <p:sp>
        <p:nvSpPr>
          <p:cNvPr id="283" name="Rectangle"/>
          <p:cNvSpPr/>
          <p:nvPr/>
        </p:nvSpPr>
        <p:spPr>
          <a:xfrm>
            <a:off x="6730603" y="5526313"/>
            <a:ext cx="10922794" cy="4468232"/>
          </a:xfrm>
          <a:prstGeom prst="rect">
            <a:avLst/>
          </a:prstGeom>
          <a:solidFill>
            <a:srgbClr val="CAE4F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84" name="Rectangle"/>
          <p:cNvSpPr/>
          <p:nvPr/>
        </p:nvSpPr>
        <p:spPr>
          <a:xfrm>
            <a:off x="6730603" y="3975455"/>
            <a:ext cx="10922794" cy="1546836"/>
          </a:xfrm>
          <a:prstGeom prst="rect">
            <a:avLst/>
          </a:prstGeom>
          <a:solidFill>
            <a:srgbClr val="F9DAC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85" name="Rectangle"/>
          <p:cNvSpPr/>
          <p:nvPr/>
        </p:nvSpPr>
        <p:spPr>
          <a:xfrm>
            <a:off x="6977198" y="4224502"/>
            <a:ext cx="10429604" cy="1048742"/>
          </a:xfrm>
          <a:prstGeom prst="rect">
            <a:avLst/>
          </a:prstGeom>
          <a:solidFill>
            <a:srgbClr val="A2E5D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86" name="Line"/>
          <p:cNvSpPr/>
          <p:nvPr/>
        </p:nvSpPr>
        <p:spPr>
          <a:xfrm flipV="1">
            <a:off x="7157655" y="4229390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87" name="Line"/>
          <p:cNvSpPr/>
          <p:nvPr/>
        </p:nvSpPr>
        <p:spPr>
          <a:xfrm flipV="1">
            <a:off x="10510768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88" name="Line"/>
          <p:cNvSpPr/>
          <p:nvPr/>
        </p:nvSpPr>
        <p:spPr>
          <a:xfrm flipV="1">
            <a:off x="13863881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89" name="Line"/>
          <p:cNvSpPr/>
          <p:nvPr/>
        </p:nvSpPr>
        <p:spPr>
          <a:xfrm flipV="1">
            <a:off x="17216994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90" name="Line"/>
          <p:cNvSpPr/>
          <p:nvPr/>
        </p:nvSpPr>
        <p:spPr>
          <a:xfrm>
            <a:off x="7146998" y="9560189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91" name="Line"/>
          <p:cNvSpPr/>
          <p:nvPr/>
        </p:nvSpPr>
        <p:spPr>
          <a:xfrm>
            <a:off x="7146998" y="8649033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92" name="Line"/>
          <p:cNvSpPr/>
          <p:nvPr/>
        </p:nvSpPr>
        <p:spPr>
          <a:xfrm>
            <a:off x="7146998" y="7737877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93" name="Line"/>
          <p:cNvSpPr/>
          <p:nvPr/>
        </p:nvSpPr>
        <p:spPr>
          <a:xfrm>
            <a:off x="7146998" y="6823061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94" name="Line"/>
          <p:cNvSpPr/>
          <p:nvPr/>
        </p:nvSpPr>
        <p:spPr>
          <a:xfrm>
            <a:off x="7146998" y="5913071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295" name="table body"/>
          <p:cNvSpPr txBox="1"/>
          <p:nvPr/>
        </p:nvSpPr>
        <p:spPr>
          <a:xfrm>
            <a:off x="17844796" y="7382277"/>
            <a:ext cx="359427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table body</a:t>
            </a:r>
          </a:p>
        </p:txBody>
      </p:sp>
      <p:sp>
        <p:nvSpPr>
          <p:cNvPr id="296" name="column labels"/>
          <p:cNvSpPr txBox="1"/>
          <p:nvPr/>
        </p:nvSpPr>
        <p:spPr>
          <a:xfrm>
            <a:off x="17844796" y="4393272"/>
            <a:ext cx="359427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column labels</a:t>
            </a:r>
          </a:p>
        </p:txBody>
      </p:sp>
      <p:sp>
        <p:nvSpPr>
          <p:cNvPr id="297" name="cell"/>
          <p:cNvSpPr txBox="1"/>
          <p:nvPr/>
        </p:nvSpPr>
        <p:spPr>
          <a:xfrm>
            <a:off x="7896745" y="6047294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298" name="cell"/>
          <p:cNvSpPr txBox="1"/>
          <p:nvPr/>
        </p:nvSpPr>
        <p:spPr>
          <a:xfrm>
            <a:off x="7896745" y="6958449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299" name="cell"/>
          <p:cNvSpPr txBox="1"/>
          <p:nvPr/>
        </p:nvSpPr>
        <p:spPr>
          <a:xfrm>
            <a:off x="7896745" y="7869605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00" name="cell"/>
          <p:cNvSpPr txBox="1"/>
          <p:nvPr/>
        </p:nvSpPr>
        <p:spPr>
          <a:xfrm>
            <a:off x="7896745" y="8780760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01" name="cell"/>
          <p:cNvSpPr txBox="1"/>
          <p:nvPr/>
        </p:nvSpPr>
        <p:spPr>
          <a:xfrm>
            <a:off x="11254533" y="6043632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02" name="cell"/>
          <p:cNvSpPr txBox="1"/>
          <p:nvPr/>
        </p:nvSpPr>
        <p:spPr>
          <a:xfrm>
            <a:off x="11254533" y="6954788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03" name="cell"/>
          <p:cNvSpPr txBox="1"/>
          <p:nvPr/>
        </p:nvSpPr>
        <p:spPr>
          <a:xfrm>
            <a:off x="11254533" y="7865944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04" name="cell"/>
          <p:cNvSpPr txBox="1"/>
          <p:nvPr/>
        </p:nvSpPr>
        <p:spPr>
          <a:xfrm>
            <a:off x="11254533" y="8777099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05" name="cell"/>
          <p:cNvSpPr txBox="1"/>
          <p:nvPr/>
        </p:nvSpPr>
        <p:spPr>
          <a:xfrm>
            <a:off x="14598296" y="6043632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06" name="cell"/>
          <p:cNvSpPr txBox="1"/>
          <p:nvPr/>
        </p:nvSpPr>
        <p:spPr>
          <a:xfrm>
            <a:off x="14598296" y="6954788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07" name="cell"/>
          <p:cNvSpPr txBox="1"/>
          <p:nvPr/>
        </p:nvSpPr>
        <p:spPr>
          <a:xfrm>
            <a:off x="14598296" y="7865944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08" name="cell"/>
          <p:cNvSpPr txBox="1"/>
          <p:nvPr/>
        </p:nvSpPr>
        <p:spPr>
          <a:xfrm>
            <a:off x="14598296" y="8777100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09" name="column…"/>
          <p:cNvSpPr txBox="1"/>
          <p:nvPr/>
        </p:nvSpPr>
        <p:spPr>
          <a:xfrm>
            <a:off x="14602972" y="4204781"/>
            <a:ext cx="1874933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310" name="column…"/>
          <p:cNvSpPr txBox="1"/>
          <p:nvPr/>
        </p:nvSpPr>
        <p:spPr>
          <a:xfrm>
            <a:off x="11254533" y="4204781"/>
            <a:ext cx="1874934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311" name="column…"/>
          <p:cNvSpPr txBox="1"/>
          <p:nvPr/>
        </p:nvSpPr>
        <p:spPr>
          <a:xfrm>
            <a:off x="7892070" y="4204781"/>
            <a:ext cx="1874933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312" name="Line"/>
          <p:cNvSpPr/>
          <p:nvPr/>
        </p:nvSpPr>
        <p:spPr>
          <a:xfrm>
            <a:off x="8962860" y="5913071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13" name="Line"/>
          <p:cNvSpPr/>
          <p:nvPr/>
        </p:nvSpPr>
        <p:spPr>
          <a:xfrm>
            <a:off x="8962860" y="6823061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14" name="Line"/>
          <p:cNvSpPr/>
          <p:nvPr/>
        </p:nvSpPr>
        <p:spPr>
          <a:xfrm>
            <a:off x="8962860" y="7737877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15" name="Line"/>
          <p:cNvSpPr/>
          <p:nvPr/>
        </p:nvSpPr>
        <p:spPr>
          <a:xfrm>
            <a:off x="8962860" y="8649033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16" name="Line"/>
          <p:cNvSpPr/>
          <p:nvPr/>
        </p:nvSpPr>
        <p:spPr>
          <a:xfrm>
            <a:off x="8962860" y="9560189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17" name="The Structural Parts of a Table"/>
          <p:cNvSpPr txBox="1"/>
          <p:nvPr/>
        </p:nvSpPr>
        <p:spPr>
          <a:xfrm>
            <a:off x="7876222" y="774699"/>
            <a:ext cx="863155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Structural Parts of a Table</a:t>
            </a:r>
          </a:p>
        </p:txBody>
      </p:sp>
      <p:sp>
        <p:nvSpPr>
          <p:cNvPr id="318" name="The Structural"/>
          <p:cNvSpPr txBox="1"/>
          <p:nvPr/>
        </p:nvSpPr>
        <p:spPr>
          <a:xfrm>
            <a:off x="7812637" y="-1436164"/>
            <a:ext cx="424370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Structural </a:t>
            </a:r>
          </a:p>
        </p:txBody>
      </p:sp>
      <p:sp>
        <p:nvSpPr>
          <p:cNvPr id="319" name="The"/>
          <p:cNvSpPr txBox="1"/>
          <p:nvPr/>
        </p:nvSpPr>
        <p:spPr>
          <a:xfrm>
            <a:off x="11864744" y="-913344"/>
            <a:ext cx="117348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</a:t>
            </a:r>
          </a:p>
        </p:txBody>
      </p:sp>
      <p:sp>
        <p:nvSpPr>
          <p:cNvPr id="320" name="Structural"/>
          <p:cNvSpPr txBox="1"/>
          <p:nvPr/>
        </p:nvSpPr>
        <p:spPr>
          <a:xfrm>
            <a:off x="4860034" y="-1228576"/>
            <a:ext cx="283146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Structural</a:t>
            </a:r>
          </a:p>
        </p:txBody>
      </p:sp>
      <p:sp>
        <p:nvSpPr>
          <p:cNvPr id="321" name="This is the most basic form of a gt table"/>
          <p:cNvSpPr txBox="1"/>
          <p:nvPr/>
        </p:nvSpPr>
        <p:spPr>
          <a:xfrm>
            <a:off x="3934266" y="2544047"/>
            <a:ext cx="16515468" cy="7747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pPr>
            <a:r>
              <a:t>This is the most basic form of a </a:t>
            </a:r>
            <a:r>
              <a:rPr b="1">
                <a:latin typeface="+mj-lt"/>
                <a:ea typeface="+mj-ea"/>
                <a:cs typeface="+mj-cs"/>
                <a:sym typeface="Helvetica"/>
              </a:rPr>
              <a:t>gt</a:t>
            </a:r>
            <a:r>
              <a:t> table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roup"/>
          <p:cNvGrpSpPr/>
          <p:nvPr/>
        </p:nvGrpSpPr>
        <p:grpSpPr>
          <a:xfrm>
            <a:off x="4994887" y="3980983"/>
            <a:ext cx="14427395" cy="2123982"/>
            <a:chOff x="0" y="0"/>
            <a:chExt cx="14427393" cy="2123981"/>
          </a:xfrm>
        </p:grpSpPr>
        <p:sp>
          <p:nvSpPr>
            <p:cNvPr id="323" name="Rectangle"/>
            <p:cNvSpPr/>
            <p:nvPr/>
          </p:nvSpPr>
          <p:spPr>
            <a:xfrm>
              <a:off x="0" y="0"/>
              <a:ext cx="14427394" cy="2123982"/>
            </a:xfrm>
            <a:prstGeom prst="rect">
              <a:avLst/>
            </a:prstGeom>
            <a:gradFill flip="none" rotWithShape="1">
              <a:gsLst>
                <a:gs pos="0">
                  <a:srgbClr val="E3C756"/>
                </a:gs>
                <a:gs pos="100000">
                  <a:srgbClr val="D7A949"/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324" name="Rectangle"/>
            <p:cNvSpPr/>
            <p:nvPr/>
          </p:nvSpPr>
          <p:spPr>
            <a:xfrm>
              <a:off x="213425" y="244942"/>
              <a:ext cx="13967375" cy="754736"/>
            </a:xfrm>
            <a:prstGeom prst="rect">
              <a:avLst/>
            </a:prstGeom>
            <a:solidFill>
              <a:srgbClr val="E1C9E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325" name="Rectangle"/>
            <p:cNvSpPr/>
            <p:nvPr/>
          </p:nvSpPr>
          <p:spPr>
            <a:xfrm>
              <a:off x="213425" y="1138259"/>
              <a:ext cx="13967375" cy="754735"/>
            </a:xfrm>
            <a:prstGeom prst="rect">
              <a:avLst/>
            </a:prstGeom>
            <a:solidFill>
              <a:srgbClr val="C3CCE7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326" name="title"/>
            <p:cNvSpPr txBox="1"/>
            <p:nvPr/>
          </p:nvSpPr>
          <p:spPr>
            <a:xfrm>
              <a:off x="5487628" y="266710"/>
              <a:ext cx="3594276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40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title</a:t>
              </a:r>
            </a:p>
          </p:txBody>
        </p:sp>
        <p:sp>
          <p:nvSpPr>
            <p:cNvPr id="327" name="subtitle"/>
            <p:cNvSpPr txBox="1"/>
            <p:nvPr/>
          </p:nvSpPr>
          <p:spPr>
            <a:xfrm>
              <a:off x="5487628" y="1160026"/>
              <a:ext cx="3594276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4000">
                  <a:solidFill>
                    <a:srgbClr val="53585F"/>
                  </a:solidFill>
                </a:defRPr>
              </a:lvl1pPr>
            </a:lstStyle>
            <a:p>
              <a:pPr/>
              <a:r>
                <a:t>subtitle</a:t>
              </a:r>
            </a:p>
          </p:txBody>
        </p:sp>
      </p:grpSp>
      <p:sp>
        <p:nvSpPr>
          <p:cNvPr id="329" name="Rectangle"/>
          <p:cNvSpPr/>
          <p:nvPr/>
        </p:nvSpPr>
        <p:spPr>
          <a:xfrm>
            <a:off x="4993628" y="3975455"/>
            <a:ext cx="3507023" cy="1546836"/>
          </a:xfrm>
          <a:prstGeom prst="rect">
            <a:avLst/>
          </a:prstGeom>
          <a:solidFill>
            <a:srgbClr val="BDDD5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30" name="Rectangle"/>
          <p:cNvSpPr/>
          <p:nvPr/>
        </p:nvSpPr>
        <p:spPr>
          <a:xfrm>
            <a:off x="4994539" y="5523052"/>
            <a:ext cx="3505201" cy="4468232"/>
          </a:xfrm>
          <a:prstGeom prst="rect">
            <a:avLst/>
          </a:prstGeom>
          <a:solidFill>
            <a:srgbClr val="E1F19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31" name="Rectangle"/>
          <p:cNvSpPr/>
          <p:nvPr/>
        </p:nvSpPr>
        <p:spPr>
          <a:xfrm>
            <a:off x="5215865" y="5715999"/>
            <a:ext cx="3098437" cy="4043757"/>
          </a:xfrm>
          <a:prstGeom prst="rect">
            <a:avLst/>
          </a:prstGeom>
          <a:solidFill>
            <a:srgbClr val="FCFFC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32" name="stub…"/>
          <p:cNvSpPr txBox="1"/>
          <p:nvPr/>
        </p:nvSpPr>
        <p:spPr>
          <a:xfrm>
            <a:off x="3145562" y="4149432"/>
            <a:ext cx="1625601" cy="1198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stub</a:t>
            </a:r>
          </a:p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head</a:t>
            </a:r>
          </a:p>
        </p:txBody>
      </p:sp>
      <p:sp>
        <p:nvSpPr>
          <p:cNvPr id="333" name="stub"/>
          <p:cNvSpPr txBox="1"/>
          <p:nvPr/>
        </p:nvSpPr>
        <p:spPr>
          <a:xfrm>
            <a:off x="3145562" y="7382277"/>
            <a:ext cx="162560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stub</a:t>
            </a:r>
          </a:p>
        </p:txBody>
      </p:sp>
      <p:sp>
        <p:nvSpPr>
          <p:cNvPr id="334" name="row label"/>
          <p:cNvSpPr txBox="1"/>
          <p:nvPr/>
        </p:nvSpPr>
        <p:spPr>
          <a:xfrm>
            <a:off x="5349768" y="6043632"/>
            <a:ext cx="279474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335" name="row label"/>
          <p:cNvSpPr txBox="1"/>
          <p:nvPr/>
        </p:nvSpPr>
        <p:spPr>
          <a:xfrm>
            <a:off x="5349545" y="6954788"/>
            <a:ext cx="279518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336" name="row label"/>
          <p:cNvSpPr txBox="1"/>
          <p:nvPr/>
        </p:nvSpPr>
        <p:spPr>
          <a:xfrm>
            <a:off x="5351997" y="7865944"/>
            <a:ext cx="279028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337" name="row label"/>
          <p:cNvSpPr txBox="1"/>
          <p:nvPr/>
        </p:nvSpPr>
        <p:spPr>
          <a:xfrm>
            <a:off x="5351329" y="8777099"/>
            <a:ext cx="279162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338" name="Rectangle"/>
          <p:cNvSpPr/>
          <p:nvPr/>
        </p:nvSpPr>
        <p:spPr>
          <a:xfrm>
            <a:off x="5215865" y="4224502"/>
            <a:ext cx="3098437" cy="1048742"/>
          </a:xfrm>
          <a:prstGeom prst="rect">
            <a:avLst/>
          </a:prstGeom>
          <a:solidFill>
            <a:srgbClr val="F5E85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39" name="stubhead label"/>
          <p:cNvSpPr txBox="1"/>
          <p:nvPr/>
        </p:nvSpPr>
        <p:spPr>
          <a:xfrm>
            <a:off x="5349768" y="4206582"/>
            <a:ext cx="2794743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stubhead label</a:t>
            </a:r>
          </a:p>
        </p:txBody>
      </p:sp>
      <p:sp>
        <p:nvSpPr>
          <p:cNvPr id="340" name="Rectangle"/>
          <p:cNvSpPr/>
          <p:nvPr/>
        </p:nvSpPr>
        <p:spPr>
          <a:xfrm>
            <a:off x="8499489" y="5523052"/>
            <a:ext cx="10922793" cy="4468232"/>
          </a:xfrm>
          <a:prstGeom prst="rect">
            <a:avLst/>
          </a:prstGeom>
          <a:solidFill>
            <a:srgbClr val="CAE4F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41" name="Rectangle"/>
          <p:cNvSpPr/>
          <p:nvPr/>
        </p:nvSpPr>
        <p:spPr>
          <a:xfrm>
            <a:off x="8938706" y="8641354"/>
            <a:ext cx="10044360" cy="906026"/>
          </a:xfrm>
          <a:prstGeom prst="rect">
            <a:avLst/>
          </a:prstGeom>
          <a:solidFill>
            <a:srgbClr val="DABFE0">
              <a:alpha val="7503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42" name="Rectangle"/>
          <p:cNvSpPr/>
          <p:nvPr/>
        </p:nvSpPr>
        <p:spPr>
          <a:xfrm>
            <a:off x="8938880" y="5917155"/>
            <a:ext cx="10044360" cy="906026"/>
          </a:xfrm>
          <a:prstGeom prst="rect">
            <a:avLst/>
          </a:prstGeom>
          <a:solidFill>
            <a:srgbClr val="DCDEE0">
              <a:alpha val="7503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43" name="Rectangle"/>
          <p:cNvSpPr/>
          <p:nvPr/>
        </p:nvSpPr>
        <p:spPr>
          <a:xfrm>
            <a:off x="8499489" y="3975455"/>
            <a:ext cx="10922793" cy="1546836"/>
          </a:xfrm>
          <a:prstGeom prst="rect">
            <a:avLst/>
          </a:prstGeom>
          <a:solidFill>
            <a:srgbClr val="F9DAC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44" name="Rectangle"/>
          <p:cNvSpPr/>
          <p:nvPr/>
        </p:nvSpPr>
        <p:spPr>
          <a:xfrm>
            <a:off x="8746084" y="4224502"/>
            <a:ext cx="10429603" cy="1048742"/>
          </a:xfrm>
          <a:prstGeom prst="rect">
            <a:avLst/>
          </a:prstGeom>
          <a:solidFill>
            <a:srgbClr val="A2E5D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45" name="Line"/>
          <p:cNvSpPr/>
          <p:nvPr/>
        </p:nvSpPr>
        <p:spPr>
          <a:xfrm flipV="1">
            <a:off x="8926541" y="4229390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46" name="Line"/>
          <p:cNvSpPr/>
          <p:nvPr/>
        </p:nvSpPr>
        <p:spPr>
          <a:xfrm flipV="1">
            <a:off x="12279654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47" name="Line"/>
          <p:cNvSpPr/>
          <p:nvPr/>
        </p:nvSpPr>
        <p:spPr>
          <a:xfrm flipV="1">
            <a:off x="15632767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48" name="Line"/>
          <p:cNvSpPr/>
          <p:nvPr/>
        </p:nvSpPr>
        <p:spPr>
          <a:xfrm flipV="1">
            <a:off x="18985880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49" name="Line"/>
          <p:cNvSpPr/>
          <p:nvPr/>
        </p:nvSpPr>
        <p:spPr>
          <a:xfrm>
            <a:off x="8915884" y="9560189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50" name="Line"/>
          <p:cNvSpPr/>
          <p:nvPr/>
        </p:nvSpPr>
        <p:spPr>
          <a:xfrm>
            <a:off x="8915884" y="8649033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51" name="Line"/>
          <p:cNvSpPr/>
          <p:nvPr/>
        </p:nvSpPr>
        <p:spPr>
          <a:xfrm>
            <a:off x="8915884" y="7737877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52" name="Line"/>
          <p:cNvSpPr/>
          <p:nvPr/>
        </p:nvSpPr>
        <p:spPr>
          <a:xfrm>
            <a:off x="8915884" y="6826722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53" name="Line"/>
          <p:cNvSpPr/>
          <p:nvPr/>
        </p:nvSpPr>
        <p:spPr>
          <a:xfrm>
            <a:off x="8915884" y="5910577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54" name="table body"/>
          <p:cNvSpPr txBox="1"/>
          <p:nvPr/>
        </p:nvSpPr>
        <p:spPr>
          <a:xfrm>
            <a:off x="19613681" y="7382277"/>
            <a:ext cx="359427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table body</a:t>
            </a:r>
          </a:p>
        </p:txBody>
      </p:sp>
      <p:sp>
        <p:nvSpPr>
          <p:cNvPr id="355" name="column labels"/>
          <p:cNvSpPr txBox="1"/>
          <p:nvPr/>
        </p:nvSpPr>
        <p:spPr>
          <a:xfrm>
            <a:off x="19613681" y="4393272"/>
            <a:ext cx="359427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column labels</a:t>
            </a:r>
          </a:p>
        </p:txBody>
      </p:sp>
      <p:sp>
        <p:nvSpPr>
          <p:cNvPr id="356" name="cell"/>
          <p:cNvSpPr txBox="1"/>
          <p:nvPr/>
        </p:nvSpPr>
        <p:spPr>
          <a:xfrm>
            <a:off x="9665630" y="6047294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57" name="cell"/>
          <p:cNvSpPr txBox="1"/>
          <p:nvPr/>
        </p:nvSpPr>
        <p:spPr>
          <a:xfrm>
            <a:off x="9665630" y="6958449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58" name="cell"/>
          <p:cNvSpPr txBox="1"/>
          <p:nvPr/>
        </p:nvSpPr>
        <p:spPr>
          <a:xfrm>
            <a:off x="9665630" y="7869605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59" name="cell"/>
          <p:cNvSpPr txBox="1"/>
          <p:nvPr/>
        </p:nvSpPr>
        <p:spPr>
          <a:xfrm>
            <a:off x="9665630" y="8780760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60" name="cell"/>
          <p:cNvSpPr txBox="1"/>
          <p:nvPr/>
        </p:nvSpPr>
        <p:spPr>
          <a:xfrm>
            <a:off x="13023420" y="6043632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61" name="cell"/>
          <p:cNvSpPr txBox="1"/>
          <p:nvPr/>
        </p:nvSpPr>
        <p:spPr>
          <a:xfrm>
            <a:off x="13023420" y="6954788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62" name="cell"/>
          <p:cNvSpPr txBox="1"/>
          <p:nvPr/>
        </p:nvSpPr>
        <p:spPr>
          <a:xfrm>
            <a:off x="13023420" y="7865944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63" name="cell"/>
          <p:cNvSpPr txBox="1"/>
          <p:nvPr/>
        </p:nvSpPr>
        <p:spPr>
          <a:xfrm>
            <a:off x="13023420" y="8777099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64" name="cell"/>
          <p:cNvSpPr txBox="1"/>
          <p:nvPr/>
        </p:nvSpPr>
        <p:spPr>
          <a:xfrm>
            <a:off x="16367182" y="6043632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65" name="cell"/>
          <p:cNvSpPr txBox="1"/>
          <p:nvPr/>
        </p:nvSpPr>
        <p:spPr>
          <a:xfrm>
            <a:off x="16367182" y="6954788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66" name="cell"/>
          <p:cNvSpPr txBox="1"/>
          <p:nvPr/>
        </p:nvSpPr>
        <p:spPr>
          <a:xfrm>
            <a:off x="16367182" y="7865944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67" name="cell"/>
          <p:cNvSpPr txBox="1"/>
          <p:nvPr/>
        </p:nvSpPr>
        <p:spPr>
          <a:xfrm>
            <a:off x="16367182" y="8777100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368" name="column…"/>
          <p:cNvSpPr txBox="1"/>
          <p:nvPr/>
        </p:nvSpPr>
        <p:spPr>
          <a:xfrm>
            <a:off x="16371858" y="4204781"/>
            <a:ext cx="1874933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369" name="column…"/>
          <p:cNvSpPr txBox="1"/>
          <p:nvPr/>
        </p:nvSpPr>
        <p:spPr>
          <a:xfrm>
            <a:off x="13023420" y="4204781"/>
            <a:ext cx="1874934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370" name="column…"/>
          <p:cNvSpPr txBox="1"/>
          <p:nvPr/>
        </p:nvSpPr>
        <p:spPr>
          <a:xfrm>
            <a:off x="9660956" y="4204781"/>
            <a:ext cx="1874933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371" name="Line"/>
          <p:cNvSpPr/>
          <p:nvPr/>
        </p:nvSpPr>
        <p:spPr>
          <a:xfrm>
            <a:off x="5215865" y="5910577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72" name="Line"/>
          <p:cNvSpPr/>
          <p:nvPr/>
        </p:nvSpPr>
        <p:spPr>
          <a:xfrm>
            <a:off x="5215865" y="6819400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73" name="Line"/>
          <p:cNvSpPr/>
          <p:nvPr/>
        </p:nvSpPr>
        <p:spPr>
          <a:xfrm>
            <a:off x="5215865" y="7737877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74" name="Line"/>
          <p:cNvSpPr/>
          <p:nvPr/>
        </p:nvSpPr>
        <p:spPr>
          <a:xfrm>
            <a:off x="5215865" y="8649033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75" name="Line"/>
          <p:cNvSpPr/>
          <p:nvPr/>
        </p:nvSpPr>
        <p:spPr>
          <a:xfrm>
            <a:off x="5215865" y="9560189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76" name="row group label"/>
          <p:cNvSpPr txBox="1"/>
          <p:nvPr/>
        </p:nvSpPr>
        <p:spPr>
          <a:xfrm>
            <a:off x="4952916" y="6043632"/>
            <a:ext cx="35884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-144" sz="3600">
                <a:solidFill>
                  <a:srgbClr val="53585F"/>
                </a:solidFill>
              </a:defRPr>
            </a:lvl1pPr>
          </a:lstStyle>
          <a:p>
            <a:pPr/>
            <a:r>
              <a:t>row group label</a:t>
            </a:r>
          </a:p>
        </p:txBody>
      </p:sp>
      <p:sp>
        <p:nvSpPr>
          <p:cNvPr id="377" name="summary label"/>
          <p:cNvSpPr txBox="1"/>
          <p:nvPr/>
        </p:nvSpPr>
        <p:spPr>
          <a:xfrm>
            <a:off x="4970860" y="8776622"/>
            <a:ext cx="35884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-144" sz="3600">
                <a:solidFill>
                  <a:srgbClr val="53585F"/>
                </a:solidFill>
              </a:defRPr>
            </a:lvl1pPr>
          </a:lstStyle>
          <a:p>
            <a:pPr/>
            <a:r>
              <a:t>summary label</a:t>
            </a:r>
          </a:p>
        </p:txBody>
      </p:sp>
      <p:sp>
        <p:nvSpPr>
          <p:cNvPr id="378" name="summary cell"/>
          <p:cNvSpPr txBox="1"/>
          <p:nvPr/>
        </p:nvSpPr>
        <p:spPr>
          <a:xfrm>
            <a:off x="8933819" y="8778503"/>
            <a:ext cx="33524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summary cell</a:t>
            </a:r>
          </a:p>
        </p:txBody>
      </p:sp>
      <p:sp>
        <p:nvSpPr>
          <p:cNvPr id="379" name="summary cell"/>
          <p:cNvSpPr txBox="1"/>
          <p:nvPr/>
        </p:nvSpPr>
        <p:spPr>
          <a:xfrm>
            <a:off x="12284637" y="8778503"/>
            <a:ext cx="33524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summary cell</a:t>
            </a:r>
          </a:p>
        </p:txBody>
      </p:sp>
      <p:sp>
        <p:nvSpPr>
          <p:cNvPr id="380" name="summary cell"/>
          <p:cNvSpPr txBox="1"/>
          <p:nvPr/>
        </p:nvSpPr>
        <p:spPr>
          <a:xfrm>
            <a:off x="15628401" y="8778503"/>
            <a:ext cx="33524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summary cell</a:t>
            </a:r>
          </a:p>
        </p:txBody>
      </p:sp>
      <p:sp>
        <p:nvSpPr>
          <p:cNvPr id="381" name="The Structural Parts of a Table"/>
          <p:cNvSpPr txBox="1"/>
          <p:nvPr/>
        </p:nvSpPr>
        <p:spPr>
          <a:xfrm>
            <a:off x="7876222" y="774699"/>
            <a:ext cx="863155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Structural Parts of a Table</a:t>
            </a:r>
          </a:p>
        </p:txBody>
      </p:sp>
      <p:sp>
        <p:nvSpPr>
          <p:cNvPr id="382" name="A table stub is not always needed but it can be useful!"/>
          <p:cNvSpPr txBox="1"/>
          <p:nvPr/>
        </p:nvSpPr>
        <p:spPr>
          <a:xfrm>
            <a:off x="3934266" y="10860964"/>
            <a:ext cx="1651546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A table stub is not always needed but it can be useful!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xit" nodeType="clickEffect" presetSubtype="2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right)" transition="out">
                                      <p:cBhvr>
                                        <p:cTn id="10" dur="500" fill="hold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Class="exit" nodeType="afterEffect" presetSubtype="2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right)" transition="out">
                                      <p:cBhvr>
                                        <p:cTn id="18" dur="500" fill="hold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Class="exit" nodeType="afterEffect" presetSubtype="2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right)" transition="out">
                                      <p:cBhvr>
                                        <p:cTn id="22" dur="500" fill="hold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Class="exit" nodeType="afterEffect" presetSubtype="2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right)" transition="out">
                                      <p:cBhvr>
                                        <p:cTn id="26" dur="500" fill="hold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xit" nodeType="clickEffect" presetSubtype="2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right)" transition="out">
                                      <p:cBhvr>
                                        <p:cTn id="35" dur="500" fill="hold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Class="entr" nodeType="afterEffect" presetSubtype="8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0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Class="exit" nodeType="afterEffect" presetSubtype="2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right)" transition="out">
                                      <p:cBhvr>
                                        <p:cTn id="43" dur="500" fill="hold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Class="exit" nodeType="afterEffect" presetSubtype="2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right)" transition="out">
                                      <p:cBhvr>
                                        <p:cTn id="47" dur="500" fill="hold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Class="exit" nodeType="afterEffect" presetSubtype="2" presetID="2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right)" transition="out">
                                      <p:cBhvr>
                                        <p:cTn id="51" dur="500" fill="hold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Class="entr" nodeType="afterEffect" presetSubtype="8" presetID="2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56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Class="entr" nodeType="afterEffect" presetSubtype="8" presetID="2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60" dur="5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500"/>
                            </p:stCondLst>
                            <p:childTnLst>
                              <p:par>
                                <p:cTn id="62" presetClass="entr" nodeType="afterEffect" presetSubtype="8" presetID="2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64"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000"/>
                            </p:stCondLst>
                            <p:childTnLst>
                              <p:par>
                                <p:cTn id="66" presetClass="entr" nodeType="after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8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8" grpId="1"/>
      <p:bldP build="whole" bldLvl="1" animBg="1" rev="0" advAuto="0" spid="334" grpId="2"/>
      <p:bldP build="whole" bldLvl="1" animBg="1" rev="0" advAuto="0" spid="356" grpId="6"/>
      <p:bldP build="whole" bldLvl="1" animBg="1" rev="0" advAuto="0" spid="363" grpId="10"/>
      <p:bldP build="whole" bldLvl="1" animBg="1" rev="0" advAuto="0" spid="379" grpId="14"/>
      <p:bldP build="whole" bldLvl="1" animBg="1" rev="0" advAuto="0" spid="359" grpId="12"/>
      <p:bldP build="whole" bldLvl="1" animBg="1" rev="0" advAuto="0" spid="380" grpId="15"/>
      <p:bldP build="whole" bldLvl="1" animBg="1" rev="0" advAuto="0" spid="342" grpId="7"/>
      <p:bldP build="whole" bldLvl="1" animBg="1" rev="0" advAuto="0" spid="376" grpId="3"/>
      <p:bldP build="whole" bldLvl="1" animBg="1" rev="0" advAuto="0" spid="364" grpId="5"/>
      <p:bldP build="whole" bldLvl="1" animBg="1" rev="0" advAuto="0" spid="337" grpId="8"/>
      <p:bldP build="whole" bldLvl="1" animBg="1" rev="0" advAuto="0" spid="367" grpId="11"/>
      <p:bldP build="whole" bldLvl="1" animBg="1" rev="0" advAuto="0" spid="378" grpId="13"/>
      <p:bldP build="whole" bldLvl="1" animBg="1" rev="0" advAuto="0" spid="360" grpId="4"/>
      <p:bldP build="whole" bldLvl="1" animBg="1" rev="0" advAuto="0" spid="341" grpId="16"/>
      <p:bldP build="whole" bldLvl="1" animBg="1" rev="0" advAuto="0" spid="377" grpId="9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1" name="Group"/>
          <p:cNvGrpSpPr/>
          <p:nvPr/>
        </p:nvGrpSpPr>
        <p:grpSpPr>
          <a:xfrm>
            <a:off x="4994887" y="7869390"/>
            <a:ext cx="14427395" cy="2123982"/>
            <a:chOff x="0" y="0"/>
            <a:chExt cx="14427393" cy="2123981"/>
          </a:xfrm>
        </p:grpSpPr>
        <p:sp>
          <p:nvSpPr>
            <p:cNvPr id="384" name="Rectangle"/>
            <p:cNvSpPr/>
            <p:nvPr/>
          </p:nvSpPr>
          <p:spPr>
            <a:xfrm>
              <a:off x="0" y="0"/>
              <a:ext cx="14427394" cy="2123982"/>
            </a:xfrm>
            <a:prstGeom prst="rect">
              <a:avLst/>
            </a:prstGeom>
            <a:solidFill>
              <a:srgbClr val="E9E9E9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grpSp>
          <p:nvGrpSpPr>
            <p:cNvPr id="387" name="Group"/>
            <p:cNvGrpSpPr/>
            <p:nvPr/>
          </p:nvGrpSpPr>
          <p:grpSpPr>
            <a:xfrm>
              <a:off x="213425" y="244943"/>
              <a:ext cx="13967375" cy="754735"/>
              <a:chOff x="0" y="0"/>
              <a:chExt cx="13967373" cy="754734"/>
            </a:xfrm>
          </p:grpSpPr>
          <p:sp>
            <p:nvSpPr>
              <p:cNvPr id="385" name="Rectangle"/>
              <p:cNvSpPr/>
              <p:nvPr/>
            </p:nvSpPr>
            <p:spPr>
              <a:xfrm>
                <a:off x="0" y="0"/>
                <a:ext cx="13967374" cy="754735"/>
              </a:xfrm>
              <a:prstGeom prst="rect">
                <a:avLst/>
              </a:prstGeom>
              <a:solidFill>
                <a:srgbClr val="C9D5B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defRPr b="0" cap="none" spc="0"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</a:p>
            </p:txBody>
          </p:sp>
          <p:sp>
            <p:nvSpPr>
              <p:cNvPr id="386" name="footnotes"/>
              <p:cNvSpPr txBox="1"/>
              <p:nvPr/>
            </p:nvSpPr>
            <p:spPr>
              <a:xfrm>
                <a:off x="5274203" y="21766"/>
                <a:ext cx="3594276" cy="711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>
                <a:lvl1pPr algn="ctr">
                  <a:defRPr b="0" cap="none" spc="0" sz="40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footnotes</a:t>
                </a:r>
              </a:p>
            </p:txBody>
          </p:sp>
        </p:grpSp>
        <p:grpSp>
          <p:nvGrpSpPr>
            <p:cNvPr id="390" name="Group"/>
            <p:cNvGrpSpPr/>
            <p:nvPr/>
          </p:nvGrpSpPr>
          <p:grpSpPr>
            <a:xfrm>
              <a:off x="213425" y="1138259"/>
              <a:ext cx="13967375" cy="754735"/>
              <a:chOff x="0" y="0"/>
              <a:chExt cx="13967373" cy="754734"/>
            </a:xfrm>
          </p:grpSpPr>
          <p:sp>
            <p:nvSpPr>
              <p:cNvPr id="388" name="Rectangle"/>
              <p:cNvSpPr/>
              <p:nvPr/>
            </p:nvSpPr>
            <p:spPr>
              <a:xfrm>
                <a:off x="0" y="0"/>
                <a:ext cx="13967374" cy="754735"/>
              </a:xfrm>
              <a:prstGeom prst="rect">
                <a:avLst/>
              </a:prstGeom>
              <a:solidFill>
                <a:srgbClr val="F1E2A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>
                  <a:defRPr b="0" cap="none" spc="0"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</a:p>
            </p:txBody>
          </p:sp>
          <p:sp>
            <p:nvSpPr>
              <p:cNvPr id="389" name="source notes"/>
              <p:cNvSpPr txBox="1"/>
              <p:nvPr/>
            </p:nvSpPr>
            <p:spPr>
              <a:xfrm>
                <a:off x="5274203" y="21766"/>
                <a:ext cx="3594276" cy="711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rmAutofit fontScale="100000" lnSpcReduction="0"/>
              </a:bodyPr>
              <a:lstStyle>
                <a:lvl1pPr algn="ctr">
                  <a:defRPr b="0" cap="none" spc="0" sz="4000">
                    <a:solidFill>
                      <a:srgbClr val="53585F"/>
                    </a:solidFill>
                  </a:defRPr>
                </a:lvl1pPr>
              </a:lstStyle>
              <a:p>
                <a:pPr/>
                <a:r>
                  <a:t>source notes</a:t>
                </a:r>
              </a:p>
            </p:txBody>
          </p:sp>
        </p:grpSp>
      </p:grpSp>
      <p:grpSp>
        <p:nvGrpSpPr>
          <p:cNvPr id="397" name="Group"/>
          <p:cNvGrpSpPr/>
          <p:nvPr/>
        </p:nvGrpSpPr>
        <p:grpSpPr>
          <a:xfrm>
            <a:off x="4994887" y="1850712"/>
            <a:ext cx="14427395" cy="2123982"/>
            <a:chOff x="0" y="0"/>
            <a:chExt cx="14427393" cy="2123981"/>
          </a:xfrm>
        </p:grpSpPr>
        <p:sp>
          <p:nvSpPr>
            <p:cNvPr id="392" name="Rectangle"/>
            <p:cNvSpPr/>
            <p:nvPr/>
          </p:nvSpPr>
          <p:spPr>
            <a:xfrm>
              <a:off x="0" y="0"/>
              <a:ext cx="14427394" cy="2123982"/>
            </a:xfrm>
            <a:prstGeom prst="rect">
              <a:avLst/>
            </a:prstGeom>
            <a:gradFill flip="none" rotWithShape="1">
              <a:gsLst>
                <a:gs pos="0">
                  <a:srgbClr val="E3C756"/>
                </a:gs>
                <a:gs pos="100000">
                  <a:srgbClr val="D7A949"/>
                </a:gs>
              </a:gsLst>
              <a:lin ang="108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393" name="Rectangle"/>
            <p:cNvSpPr/>
            <p:nvPr/>
          </p:nvSpPr>
          <p:spPr>
            <a:xfrm>
              <a:off x="213425" y="244942"/>
              <a:ext cx="13967375" cy="754736"/>
            </a:xfrm>
            <a:prstGeom prst="rect">
              <a:avLst/>
            </a:prstGeom>
            <a:solidFill>
              <a:srgbClr val="E1C9E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394" name="Rectangle"/>
            <p:cNvSpPr/>
            <p:nvPr/>
          </p:nvSpPr>
          <p:spPr>
            <a:xfrm>
              <a:off x="213425" y="1138259"/>
              <a:ext cx="13967375" cy="754735"/>
            </a:xfrm>
            <a:prstGeom prst="rect">
              <a:avLst/>
            </a:prstGeom>
            <a:solidFill>
              <a:srgbClr val="C3CCE7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defRPr b="0" cap="none" spc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</a:p>
          </p:txBody>
        </p:sp>
        <p:sp>
          <p:nvSpPr>
            <p:cNvPr id="395" name="title"/>
            <p:cNvSpPr txBox="1"/>
            <p:nvPr/>
          </p:nvSpPr>
          <p:spPr>
            <a:xfrm>
              <a:off x="5487628" y="266710"/>
              <a:ext cx="3594276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4000">
                  <a:solidFill>
                    <a:srgbClr val="53585F"/>
                  </a:solidFill>
                </a:defRPr>
              </a:lvl1pPr>
            </a:lstStyle>
            <a:p>
              <a:pPr/>
              <a:r>
                <a:t>title</a:t>
              </a:r>
            </a:p>
          </p:txBody>
        </p:sp>
        <p:sp>
          <p:nvSpPr>
            <p:cNvPr id="396" name="subtitle"/>
            <p:cNvSpPr txBox="1"/>
            <p:nvPr/>
          </p:nvSpPr>
          <p:spPr>
            <a:xfrm>
              <a:off x="5487628" y="1160026"/>
              <a:ext cx="3594276" cy="711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rmAutofit fontScale="100000" lnSpcReduction="0"/>
            </a:bodyPr>
            <a:lstStyle>
              <a:lvl1pPr algn="ctr">
                <a:defRPr b="0" cap="none" spc="0" sz="4000">
                  <a:solidFill>
                    <a:srgbClr val="53585F"/>
                  </a:solidFill>
                </a:defRPr>
              </a:lvl1pPr>
            </a:lstStyle>
            <a:p>
              <a:pPr/>
              <a:r>
                <a:t>subtitle</a:t>
              </a:r>
            </a:p>
          </p:txBody>
        </p:sp>
      </p:grpSp>
      <p:sp>
        <p:nvSpPr>
          <p:cNvPr id="398" name="Rectangle"/>
          <p:cNvSpPr/>
          <p:nvPr/>
        </p:nvSpPr>
        <p:spPr>
          <a:xfrm>
            <a:off x="4993628" y="3975455"/>
            <a:ext cx="3507023" cy="1546836"/>
          </a:xfrm>
          <a:prstGeom prst="rect">
            <a:avLst/>
          </a:prstGeom>
          <a:solidFill>
            <a:srgbClr val="BDDD5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399" name="Rectangle"/>
          <p:cNvSpPr/>
          <p:nvPr/>
        </p:nvSpPr>
        <p:spPr>
          <a:xfrm>
            <a:off x="4994539" y="5523052"/>
            <a:ext cx="3505201" cy="4468232"/>
          </a:xfrm>
          <a:prstGeom prst="rect">
            <a:avLst/>
          </a:prstGeom>
          <a:solidFill>
            <a:srgbClr val="E1F19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00" name="Rectangle"/>
          <p:cNvSpPr/>
          <p:nvPr/>
        </p:nvSpPr>
        <p:spPr>
          <a:xfrm>
            <a:off x="5215865" y="5715999"/>
            <a:ext cx="3098437" cy="4043757"/>
          </a:xfrm>
          <a:prstGeom prst="rect">
            <a:avLst/>
          </a:prstGeom>
          <a:solidFill>
            <a:srgbClr val="FCFFC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01" name="stub…"/>
          <p:cNvSpPr txBox="1"/>
          <p:nvPr/>
        </p:nvSpPr>
        <p:spPr>
          <a:xfrm>
            <a:off x="3145562" y="4149432"/>
            <a:ext cx="1625601" cy="1198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stub</a:t>
            </a:r>
          </a:p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head</a:t>
            </a:r>
          </a:p>
        </p:txBody>
      </p:sp>
      <p:sp>
        <p:nvSpPr>
          <p:cNvPr id="402" name="stub"/>
          <p:cNvSpPr txBox="1"/>
          <p:nvPr/>
        </p:nvSpPr>
        <p:spPr>
          <a:xfrm>
            <a:off x="3145562" y="7382277"/>
            <a:ext cx="1625601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stub</a:t>
            </a:r>
          </a:p>
        </p:txBody>
      </p:sp>
      <p:sp>
        <p:nvSpPr>
          <p:cNvPr id="403" name="row label"/>
          <p:cNvSpPr txBox="1"/>
          <p:nvPr/>
        </p:nvSpPr>
        <p:spPr>
          <a:xfrm>
            <a:off x="5349545" y="6954788"/>
            <a:ext cx="279518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404" name="row label"/>
          <p:cNvSpPr txBox="1"/>
          <p:nvPr/>
        </p:nvSpPr>
        <p:spPr>
          <a:xfrm>
            <a:off x="5351997" y="7865944"/>
            <a:ext cx="279028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row label</a:t>
            </a:r>
          </a:p>
        </p:txBody>
      </p:sp>
      <p:sp>
        <p:nvSpPr>
          <p:cNvPr id="405" name="Rectangle"/>
          <p:cNvSpPr/>
          <p:nvPr/>
        </p:nvSpPr>
        <p:spPr>
          <a:xfrm>
            <a:off x="5215865" y="4224502"/>
            <a:ext cx="3098437" cy="1048742"/>
          </a:xfrm>
          <a:prstGeom prst="rect">
            <a:avLst/>
          </a:prstGeom>
          <a:solidFill>
            <a:srgbClr val="F5E85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06" name="stubhead label"/>
          <p:cNvSpPr txBox="1"/>
          <p:nvPr/>
        </p:nvSpPr>
        <p:spPr>
          <a:xfrm>
            <a:off x="5349768" y="4206582"/>
            <a:ext cx="2794743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stubhead label</a:t>
            </a:r>
          </a:p>
        </p:txBody>
      </p:sp>
      <p:sp>
        <p:nvSpPr>
          <p:cNvPr id="407" name="Rectangle"/>
          <p:cNvSpPr/>
          <p:nvPr/>
        </p:nvSpPr>
        <p:spPr>
          <a:xfrm>
            <a:off x="8499489" y="5523052"/>
            <a:ext cx="10922793" cy="4468232"/>
          </a:xfrm>
          <a:prstGeom prst="rect">
            <a:avLst/>
          </a:prstGeom>
          <a:solidFill>
            <a:srgbClr val="CAE4F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08" name="Rectangle"/>
          <p:cNvSpPr/>
          <p:nvPr/>
        </p:nvSpPr>
        <p:spPr>
          <a:xfrm>
            <a:off x="8938706" y="8641354"/>
            <a:ext cx="10044360" cy="906026"/>
          </a:xfrm>
          <a:prstGeom prst="rect">
            <a:avLst/>
          </a:prstGeom>
          <a:solidFill>
            <a:srgbClr val="DABFE0">
              <a:alpha val="7503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09" name="Rectangle"/>
          <p:cNvSpPr/>
          <p:nvPr/>
        </p:nvSpPr>
        <p:spPr>
          <a:xfrm>
            <a:off x="8938880" y="5917155"/>
            <a:ext cx="10044360" cy="906026"/>
          </a:xfrm>
          <a:prstGeom prst="rect">
            <a:avLst/>
          </a:prstGeom>
          <a:solidFill>
            <a:srgbClr val="DCDEE0">
              <a:alpha val="7503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10" name="Rectangle"/>
          <p:cNvSpPr/>
          <p:nvPr/>
        </p:nvSpPr>
        <p:spPr>
          <a:xfrm>
            <a:off x="8499489" y="3975455"/>
            <a:ext cx="10922793" cy="1546836"/>
          </a:xfrm>
          <a:prstGeom prst="rect">
            <a:avLst/>
          </a:prstGeom>
          <a:solidFill>
            <a:srgbClr val="F9DAC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11" name="Rectangle"/>
          <p:cNvSpPr/>
          <p:nvPr/>
        </p:nvSpPr>
        <p:spPr>
          <a:xfrm>
            <a:off x="8746084" y="4224502"/>
            <a:ext cx="10429603" cy="1048742"/>
          </a:xfrm>
          <a:prstGeom prst="rect">
            <a:avLst/>
          </a:prstGeom>
          <a:solidFill>
            <a:srgbClr val="A2E5D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12" name="Line"/>
          <p:cNvSpPr/>
          <p:nvPr/>
        </p:nvSpPr>
        <p:spPr>
          <a:xfrm flipV="1">
            <a:off x="8926541" y="4229390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13" name="Line"/>
          <p:cNvSpPr/>
          <p:nvPr/>
        </p:nvSpPr>
        <p:spPr>
          <a:xfrm flipV="1">
            <a:off x="12279654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14" name="Line"/>
          <p:cNvSpPr/>
          <p:nvPr/>
        </p:nvSpPr>
        <p:spPr>
          <a:xfrm flipV="1">
            <a:off x="15632767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15" name="Line"/>
          <p:cNvSpPr/>
          <p:nvPr/>
        </p:nvSpPr>
        <p:spPr>
          <a:xfrm flipV="1">
            <a:off x="18985880" y="4229389"/>
            <a:ext cx="1" cy="5330334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16" name="Line"/>
          <p:cNvSpPr/>
          <p:nvPr/>
        </p:nvSpPr>
        <p:spPr>
          <a:xfrm>
            <a:off x="8915884" y="9560189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17" name="Line"/>
          <p:cNvSpPr/>
          <p:nvPr/>
        </p:nvSpPr>
        <p:spPr>
          <a:xfrm>
            <a:off x="8915884" y="8649033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18" name="Line"/>
          <p:cNvSpPr/>
          <p:nvPr/>
        </p:nvSpPr>
        <p:spPr>
          <a:xfrm>
            <a:off x="8915884" y="7737877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19" name="Line"/>
          <p:cNvSpPr/>
          <p:nvPr/>
        </p:nvSpPr>
        <p:spPr>
          <a:xfrm>
            <a:off x="8915884" y="6826722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20" name="Line"/>
          <p:cNvSpPr/>
          <p:nvPr/>
        </p:nvSpPr>
        <p:spPr>
          <a:xfrm>
            <a:off x="8915884" y="5910577"/>
            <a:ext cx="10079813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21" name="table body"/>
          <p:cNvSpPr txBox="1"/>
          <p:nvPr/>
        </p:nvSpPr>
        <p:spPr>
          <a:xfrm>
            <a:off x="19613681" y="7382277"/>
            <a:ext cx="359427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table body</a:t>
            </a:r>
          </a:p>
        </p:txBody>
      </p:sp>
      <p:sp>
        <p:nvSpPr>
          <p:cNvPr id="422" name="column labels"/>
          <p:cNvSpPr txBox="1"/>
          <p:nvPr/>
        </p:nvSpPr>
        <p:spPr>
          <a:xfrm>
            <a:off x="19613681" y="4393272"/>
            <a:ext cx="3594276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cap="none" spc="0" sz="4000">
                <a:solidFill>
                  <a:srgbClr val="53585F"/>
                </a:solidFill>
              </a:defRPr>
            </a:lvl1pPr>
          </a:lstStyle>
          <a:p>
            <a:pPr/>
            <a:r>
              <a:t>column labels</a:t>
            </a:r>
          </a:p>
        </p:txBody>
      </p:sp>
      <p:sp>
        <p:nvSpPr>
          <p:cNvPr id="423" name="cell"/>
          <p:cNvSpPr txBox="1"/>
          <p:nvPr/>
        </p:nvSpPr>
        <p:spPr>
          <a:xfrm>
            <a:off x="9665630" y="6047294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24" name="cell"/>
          <p:cNvSpPr txBox="1"/>
          <p:nvPr/>
        </p:nvSpPr>
        <p:spPr>
          <a:xfrm>
            <a:off x="9665630" y="6958449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25" name="cell"/>
          <p:cNvSpPr txBox="1"/>
          <p:nvPr/>
        </p:nvSpPr>
        <p:spPr>
          <a:xfrm>
            <a:off x="9665630" y="7869605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26" name="cell"/>
          <p:cNvSpPr txBox="1"/>
          <p:nvPr/>
        </p:nvSpPr>
        <p:spPr>
          <a:xfrm>
            <a:off x="13023420" y="6043632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27" name="cell"/>
          <p:cNvSpPr txBox="1"/>
          <p:nvPr/>
        </p:nvSpPr>
        <p:spPr>
          <a:xfrm>
            <a:off x="13023420" y="6954788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28" name="cell"/>
          <p:cNvSpPr txBox="1"/>
          <p:nvPr/>
        </p:nvSpPr>
        <p:spPr>
          <a:xfrm>
            <a:off x="13023420" y="7865944"/>
            <a:ext cx="187493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29" name="cell"/>
          <p:cNvSpPr txBox="1"/>
          <p:nvPr/>
        </p:nvSpPr>
        <p:spPr>
          <a:xfrm>
            <a:off x="16367182" y="6043632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30" name="cell"/>
          <p:cNvSpPr txBox="1"/>
          <p:nvPr/>
        </p:nvSpPr>
        <p:spPr>
          <a:xfrm>
            <a:off x="16367182" y="6954788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31" name="cell"/>
          <p:cNvSpPr txBox="1"/>
          <p:nvPr/>
        </p:nvSpPr>
        <p:spPr>
          <a:xfrm>
            <a:off x="16367182" y="7865944"/>
            <a:ext cx="187493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cell</a:t>
            </a:r>
          </a:p>
        </p:txBody>
      </p:sp>
      <p:sp>
        <p:nvSpPr>
          <p:cNvPr id="432" name="column…"/>
          <p:cNvSpPr txBox="1"/>
          <p:nvPr/>
        </p:nvSpPr>
        <p:spPr>
          <a:xfrm>
            <a:off x="16371858" y="4204781"/>
            <a:ext cx="1874933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433" name="column…"/>
          <p:cNvSpPr txBox="1"/>
          <p:nvPr/>
        </p:nvSpPr>
        <p:spPr>
          <a:xfrm>
            <a:off x="13023420" y="4204781"/>
            <a:ext cx="1874934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434" name="column…"/>
          <p:cNvSpPr txBox="1"/>
          <p:nvPr/>
        </p:nvSpPr>
        <p:spPr>
          <a:xfrm>
            <a:off x="9660956" y="4204781"/>
            <a:ext cx="1874933" cy="108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column</a:t>
            </a:r>
          </a:p>
          <a:p>
            <a:pPr algn="ctr">
              <a:lnSpc>
                <a:spcPct val="80000"/>
              </a:lnSpc>
              <a:defRPr b="0" cap="none" spc="0" sz="3600">
                <a:solidFill>
                  <a:srgbClr val="53585F"/>
                </a:solidFill>
              </a:defRPr>
            </a:pPr>
            <a:r>
              <a:t>label</a:t>
            </a:r>
          </a:p>
        </p:txBody>
      </p:sp>
      <p:sp>
        <p:nvSpPr>
          <p:cNvPr id="435" name="Line"/>
          <p:cNvSpPr/>
          <p:nvPr/>
        </p:nvSpPr>
        <p:spPr>
          <a:xfrm>
            <a:off x="5215865" y="5910577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36" name="Line"/>
          <p:cNvSpPr/>
          <p:nvPr/>
        </p:nvSpPr>
        <p:spPr>
          <a:xfrm>
            <a:off x="5215865" y="6819400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37" name="Line"/>
          <p:cNvSpPr/>
          <p:nvPr/>
        </p:nvSpPr>
        <p:spPr>
          <a:xfrm>
            <a:off x="5215865" y="7737877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38" name="Line"/>
          <p:cNvSpPr/>
          <p:nvPr/>
        </p:nvSpPr>
        <p:spPr>
          <a:xfrm>
            <a:off x="5215865" y="8649033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39" name="Line"/>
          <p:cNvSpPr/>
          <p:nvPr/>
        </p:nvSpPr>
        <p:spPr>
          <a:xfrm>
            <a:off x="5215865" y="9560189"/>
            <a:ext cx="3723376" cy="1"/>
          </a:xfrm>
          <a:prstGeom prst="line">
            <a:avLst/>
          </a:prstGeom>
          <a:ln w="25400">
            <a:solidFill>
              <a:srgbClr val="53585F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defRPr b="0" cap="none" spc="0"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</a:p>
        </p:txBody>
      </p:sp>
      <p:sp>
        <p:nvSpPr>
          <p:cNvPr id="440" name="row group label"/>
          <p:cNvSpPr txBox="1"/>
          <p:nvPr/>
        </p:nvSpPr>
        <p:spPr>
          <a:xfrm>
            <a:off x="4952916" y="6043632"/>
            <a:ext cx="35884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-144" sz="3600">
                <a:solidFill>
                  <a:srgbClr val="53585F"/>
                </a:solidFill>
              </a:defRPr>
            </a:lvl1pPr>
          </a:lstStyle>
          <a:p>
            <a:pPr/>
            <a:r>
              <a:t>row group label</a:t>
            </a:r>
          </a:p>
        </p:txBody>
      </p:sp>
      <p:sp>
        <p:nvSpPr>
          <p:cNvPr id="441" name="summary label"/>
          <p:cNvSpPr txBox="1"/>
          <p:nvPr/>
        </p:nvSpPr>
        <p:spPr>
          <a:xfrm>
            <a:off x="4970860" y="8776622"/>
            <a:ext cx="358844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-144" sz="3600">
                <a:solidFill>
                  <a:srgbClr val="53585F"/>
                </a:solidFill>
              </a:defRPr>
            </a:lvl1pPr>
          </a:lstStyle>
          <a:p>
            <a:pPr/>
            <a:r>
              <a:t>summary label</a:t>
            </a:r>
          </a:p>
        </p:txBody>
      </p:sp>
      <p:sp>
        <p:nvSpPr>
          <p:cNvPr id="442" name="summary cell"/>
          <p:cNvSpPr txBox="1"/>
          <p:nvPr/>
        </p:nvSpPr>
        <p:spPr>
          <a:xfrm>
            <a:off x="8933819" y="8778503"/>
            <a:ext cx="33524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summary cell</a:t>
            </a:r>
          </a:p>
        </p:txBody>
      </p:sp>
      <p:sp>
        <p:nvSpPr>
          <p:cNvPr id="443" name="summary cell"/>
          <p:cNvSpPr txBox="1"/>
          <p:nvPr/>
        </p:nvSpPr>
        <p:spPr>
          <a:xfrm>
            <a:off x="12284637" y="8778503"/>
            <a:ext cx="33524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summary cell</a:t>
            </a:r>
          </a:p>
        </p:txBody>
      </p:sp>
      <p:sp>
        <p:nvSpPr>
          <p:cNvPr id="444" name="summary cell"/>
          <p:cNvSpPr txBox="1"/>
          <p:nvPr/>
        </p:nvSpPr>
        <p:spPr>
          <a:xfrm>
            <a:off x="15628401" y="8778503"/>
            <a:ext cx="33524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3600">
                <a:solidFill>
                  <a:srgbClr val="53585F"/>
                </a:solidFill>
              </a:defRPr>
            </a:lvl1pPr>
          </a:lstStyle>
          <a:p>
            <a:pPr/>
            <a:r>
              <a:t>summary cell</a:t>
            </a:r>
          </a:p>
        </p:txBody>
      </p:sp>
      <p:sp>
        <p:nvSpPr>
          <p:cNvPr id="445" name="table…"/>
          <p:cNvSpPr txBox="1"/>
          <p:nvPr/>
        </p:nvSpPr>
        <p:spPr>
          <a:xfrm>
            <a:off x="2849113" y="2313262"/>
            <a:ext cx="1922050" cy="11988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table</a:t>
            </a:r>
          </a:p>
          <a:p>
            <a:pPr algn="r">
              <a:lnSpc>
                <a:spcPct val="80000"/>
              </a:lnSpc>
              <a:defRPr b="0" cap="none" spc="0" sz="4000">
                <a:solidFill>
                  <a:srgbClr val="53585F"/>
                </a:solidFill>
              </a:defRPr>
            </a:pPr>
            <a:r>
              <a:t>header</a:t>
            </a:r>
          </a:p>
        </p:txBody>
      </p:sp>
      <p:sp>
        <p:nvSpPr>
          <p:cNvPr id="446" name="The Structural Parts of a Table"/>
          <p:cNvSpPr txBox="1"/>
          <p:nvPr/>
        </p:nvSpPr>
        <p:spPr>
          <a:xfrm>
            <a:off x="7876222" y="774699"/>
            <a:ext cx="863155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 fontScale="100000" lnSpcReduction="0"/>
          </a:bodyPr>
          <a:lstStyle>
            <a:lvl1pPr algn="ctr">
              <a:defRPr b="0" cap="none" i="1" spc="0" sz="5000">
                <a:solidFill>
                  <a:srgbClr val="53585F"/>
                </a:solidFill>
              </a:defRPr>
            </a:lvl1pPr>
          </a:lstStyle>
          <a:p>
            <a:pPr/>
            <a:r>
              <a:t>The Structural Parts of a Table</a:t>
            </a:r>
          </a:p>
        </p:txBody>
      </p:sp>
      <p:sp>
        <p:nvSpPr>
          <p:cNvPr id="447" name="A table header is a great place to add a title and a subtitle"/>
          <p:cNvSpPr txBox="1"/>
          <p:nvPr/>
        </p:nvSpPr>
        <p:spPr>
          <a:xfrm>
            <a:off x="3934266" y="10860964"/>
            <a:ext cx="16515468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defRPr b="0" cap="none" spc="0" sz="4400">
                <a:solidFill>
                  <a:srgbClr val="53585F"/>
                </a:solidFill>
                <a:latin typeface="+mn-lt"/>
                <a:ea typeface="+mn-ea"/>
                <a:cs typeface="+mn-cs"/>
                <a:sym typeface="Helvetica Light"/>
              </a:defRPr>
            </a:lvl1pPr>
          </a:lstStyle>
          <a:p>
            <a:pPr/>
            <a:r>
              <a:t>A table header is a great place to add a title and a subtitle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2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7"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5" grpId="1"/>
    </p:bldLst>
  </p:timing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D79B57"/>
      </a:dk1>
      <a:lt1>
        <a:srgbClr val="80A9D7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b" upright="0">
        <a:normAutofit fontScale="100000" lnSpcReduction="0"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all" i="0" spc="443" strike="noStrike" sz="3700" u="none" kumimoji="0" normalizeH="0">
            <a:ln>
              <a:noFill/>
            </a:ln>
            <a:solidFill>
              <a:srgbClr val="80A9D7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b" upright="0">
        <a:normAutofit fontScale="100000" lnSpcReduction="0"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all" i="0" spc="443" strike="noStrike" sz="3700" u="none" kumimoji="0" normalizeH="0">
            <a:ln>
              <a:noFill/>
            </a:ln>
            <a:solidFill>
              <a:srgbClr val="80A9D7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